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2" r:id="rId3"/>
    <p:sldMasterId id="2147483666" r:id="rId4"/>
  </p:sldMasterIdLst>
  <p:notesMasterIdLst>
    <p:notesMasterId r:id="rId25"/>
  </p:notesMasterIdLst>
  <p:handoutMasterIdLst>
    <p:handoutMasterId r:id="rId26"/>
  </p:handoutMasterIdLst>
  <p:sldIdLst>
    <p:sldId id="256" r:id="rId5"/>
    <p:sldId id="318" r:id="rId6"/>
    <p:sldId id="319" r:id="rId7"/>
    <p:sldId id="326" r:id="rId8"/>
    <p:sldId id="327" r:id="rId9"/>
    <p:sldId id="328" r:id="rId10"/>
    <p:sldId id="329" r:id="rId11"/>
    <p:sldId id="330" r:id="rId12"/>
    <p:sldId id="320" r:id="rId13"/>
    <p:sldId id="331" r:id="rId14"/>
    <p:sldId id="332" r:id="rId15"/>
    <p:sldId id="334" r:id="rId16"/>
    <p:sldId id="335" r:id="rId17"/>
    <p:sldId id="336" r:id="rId18"/>
    <p:sldId id="337" r:id="rId19"/>
    <p:sldId id="338" r:id="rId20"/>
    <p:sldId id="339" r:id="rId21"/>
    <p:sldId id="333" r:id="rId22"/>
    <p:sldId id="340" r:id="rId23"/>
    <p:sldId id="341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66" autoAdjust="0"/>
    <p:restoredTop sz="94660"/>
  </p:normalViewPr>
  <p:slideViewPr>
    <p:cSldViewPr>
      <p:cViewPr varScale="1">
        <p:scale>
          <a:sx n="96" d="100"/>
          <a:sy n="96" d="100"/>
        </p:scale>
        <p:origin x="1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250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845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2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1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37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244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85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78B15-197B-4BCA-9E8D-486E981C792F}" type="datetimeFigureOut">
              <a:rPr lang="en-CA" smtClean="0"/>
              <a:t>15/11/2016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760EC-57F0-4A79-8F61-ED9115704460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4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B558E-E312-4888-915B-44BBEE595F48}" type="datetimeFigureOut">
              <a:rPr lang="en-CA" smtClean="0"/>
              <a:t>15/11/2016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D4AF-3251-4176-B2ED-352AF1798B7D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665E-117C-4EA6-9534-2AD522AF7604}" type="datetimeFigureOut">
              <a:rPr lang="en-CA" smtClean="0"/>
              <a:t>15/11/2016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39F0-0234-4DB9-8BB5-B635F5AB68B7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17780-D5E8-400A-9CAB-09DD299C46AC}" type="datetimeFigureOut">
              <a:rPr lang="en-CA" smtClean="0"/>
              <a:t>15/11/2016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CC6EB-D90A-4C0B-B2AA-E1EBB1566D11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_FI8AZIcw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75656" y="2636912"/>
            <a:ext cx="703463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b="1" spc="-150" dirty="0"/>
              <a:t>What is eating sustainably?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29849" y="2780928"/>
            <a:ext cx="703463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9476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7954" y="1988840"/>
            <a:ext cx="7732478" cy="41044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b="1" spc="-150" dirty="0">
                <a:solidFill>
                  <a:srgbClr val="000000"/>
                </a:solidFill>
              </a:rPr>
              <a:t>Overview </a:t>
            </a:r>
          </a:p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This activity will help you discover what are some of the things to consider when making a sustainable food choice by researching sustainability in regards to planet, profit and people.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7954" y="1412776"/>
            <a:ext cx="845255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U2L2A3| Sustainable </a:t>
            </a:r>
            <a:r>
              <a:rPr lang="en-CA" sz="3500" b="1" spc="-150" dirty="0" smtClean="0"/>
              <a:t>food </a:t>
            </a:r>
            <a:r>
              <a:rPr lang="en-CA" sz="3500" b="1" spc="-150" dirty="0"/>
              <a:t>c</a:t>
            </a:r>
            <a:r>
              <a:rPr lang="en-CA" sz="3500" b="1" spc="-150" dirty="0" smtClean="0"/>
              <a:t>hoice</a:t>
            </a:r>
            <a:endParaRPr lang="en-CA" sz="3500" b="1" spc="-1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1088"/>
            <a:ext cx="451622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2656"/>
            <a:ext cx="6521642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9142" y="1844824"/>
            <a:ext cx="4248472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 smtClean="0">
                <a:solidFill>
                  <a:srgbClr val="000000"/>
                </a:solidFill>
              </a:rPr>
              <a:t>What </a:t>
            </a:r>
            <a:r>
              <a:rPr lang="en-CA" sz="2600" spc="-150" dirty="0">
                <a:solidFill>
                  <a:srgbClr val="000000"/>
                </a:solidFill>
              </a:rPr>
              <a:t>are the impacts of the food you select on the environment?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CA" sz="2600" spc="-150" dirty="0">
              <a:solidFill>
                <a:srgbClr val="000000"/>
              </a:solidFill>
            </a:endParaRP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Draw up a list of environmental impacts that you would need to consider from when the food starts at the </a:t>
            </a:r>
            <a:r>
              <a:rPr lang="en-CA" sz="2600" spc="-150" dirty="0" smtClean="0">
                <a:solidFill>
                  <a:srgbClr val="000000"/>
                </a:solidFill>
              </a:rPr>
              <a:t>farm </a:t>
            </a:r>
            <a:r>
              <a:rPr lang="en-CA" sz="2600" spc="-150" dirty="0">
                <a:solidFill>
                  <a:srgbClr val="000000"/>
                </a:solidFill>
              </a:rPr>
              <a:t>until it ends on your plate.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520" y="1340768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Planet - Environmental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20072" y="1916832"/>
            <a:ext cx="3528391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1500" spc="-150" dirty="0">
                <a:solidFill>
                  <a:srgbClr val="000000"/>
                </a:solidFill>
              </a:rPr>
              <a:t>Articles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CA" sz="1500" spc="-150" dirty="0">
              <a:solidFill>
                <a:srgbClr val="00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1500" spc="-150" dirty="0">
                <a:solidFill>
                  <a:srgbClr val="000000"/>
                </a:solidFill>
              </a:rPr>
              <a:t>Forget fad diets: sustainable food is healthier and more eco-friendly by Tess Riley http://www.theguardian.com/education/2015/jan/22/forget-fad-diets-sustainable-food-is-healthier-and-more-eco-friendly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CA" sz="1500" spc="-150" dirty="0">
              <a:solidFill>
                <a:srgbClr val="00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1500" spc="-150" dirty="0">
                <a:solidFill>
                  <a:srgbClr val="000000"/>
                </a:solidFill>
              </a:rPr>
              <a:t>Eat Green:  Our everyday food choices affect global warming and the environment by Jonathan Kaplan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1500" spc="-150" dirty="0">
                <a:solidFill>
                  <a:srgbClr val="000000"/>
                </a:solidFill>
              </a:rPr>
              <a:t>http://www.nrdc.org/globalWarming/files/eatgreenfs_feb2010.pdf</a:t>
            </a:r>
          </a:p>
        </p:txBody>
      </p:sp>
    </p:spTree>
    <p:extLst>
      <p:ext uri="{BB962C8B-B14F-4D97-AF65-F5344CB8AC3E}">
        <p14:creationId xmlns:p14="http://schemas.microsoft.com/office/powerpoint/2010/main" val="37814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67174" y="2564904"/>
            <a:ext cx="7749242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How much energy was </a:t>
            </a:r>
            <a:r>
              <a:rPr lang="en-CA" sz="2600" spc="-150" dirty="0" smtClean="0">
                <a:solidFill>
                  <a:srgbClr val="000000"/>
                </a:solidFill>
              </a:rPr>
              <a:t>used</a:t>
            </a:r>
            <a:r>
              <a:rPr lang="en-CA" sz="2600" spc="-150" dirty="0">
                <a:solidFill>
                  <a:srgbClr val="000000"/>
                </a:solidFill>
              </a:rPr>
              <a:t>? 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How much water was needed? 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 smtClean="0">
                <a:solidFill>
                  <a:srgbClr val="000000"/>
                </a:solidFill>
              </a:rPr>
              <a:t>What </a:t>
            </a:r>
            <a:r>
              <a:rPr lang="en-CA" sz="2600" spc="-150" dirty="0">
                <a:solidFill>
                  <a:srgbClr val="000000"/>
                </a:solidFill>
              </a:rPr>
              <a:t>chemicals were used?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 smtClean="0">
                <a:solidFill>
                  <a:srgbClr val="000000"/>
                </a:solidFill>
              </a:rPr>
              <a:t>Where </a:t>
            </a:r>
            <a:r>
              <a:rPr lang="en-CA" sz="2600" spc="-150" dirty="0">
                <a:solidFill>
                  <a:srgbClr val="000000"/>
                </a:solidFill>
              </a:rPr>
              <a:t>did the seeds come from? 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Food wastage</a:t>
            </a:r>
            <a:r>
              <a:rPr lang="en-CA" sz="2600" spc="-150" dirty="0" smtClean="0">
                <a:solidFill>
                  <a:srgbClr val="000000"/>
                </a:solidFill>
              </a:rPr>
              <a:t>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How far does the food travels?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Type of farming practice: organic, conventional? Small verses large scale?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CA" sz="2600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1556792"/>
            <a:ext cx="7300430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Some consideration about your food choice and the </a:t>
            </a:r>
            <a:r>
              <a:rPr lang="en-CA" sz="3500" b="1" spc="-150" dirty="0" smtClean="0"/>
              <a:t>planet</a:t>
            </a:r>
            <a:endParaRPr lang="en-CA" sz="3500" b="1" spc="-150" dirty="0"/>
          </a:p>
        </p:txBody>
      </p:sp>
      <p:pic>
        <p:nvPicPr>
          <p:cNvPr id="6" name="Picture 5" descr="IMG_109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7408" r="-1192" b="30069"/>
          <a:stretch/>
        </p:blipFill>
        <p:spPr>
          <a:xfrm>
            <a:off x="5901104" y="2530996"/>
            <a:ext cx="4354191" cy="2185968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82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7544" y="1412776"/>
            <a:ext cx="7749242" cy="1368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What foods do you select based on your culture?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Write down some of the impacts of your food choice based on your community?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CA" sz="2600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93445" y="530982"/>
            <a:ext cx="7300430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People - Cultural or </a:t>
            </a:r>
            <a:r>
              <a:rPr lang="en-CA" sz="3500" b="1" spc="-150" dirty="0" smtClean="0"/>
              <a:t>community </a:t>
            </a:r>
            <a:endParaRPr lang="en-CA" sz="3500" b="1" spc="-1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590"/>
          <a:stretch/>
        </p:blipFill>
        <p:spPr>
          <a:xfrm>
            <a:off x="683568" y="3140968"/>
            <a:ext cx="4185226" cy="2712328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364088" y="3114834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Video Sharing the Harvest </a:t>
            </a:r>
            <a:r>
              <a:rPr lang="en-US" dirty="0"/>
              <a:t>–</a:t>
            </a:r>
            <a:r>
              <a:rPr lang="en-CA" dirty="0"/>
              <a:t> A Retailer describes why she loves organic by the </a:t>
            </a:r>
            <a:r>
              <a:rPr lang="en-CA" dirty="0" err="1"/>
              <a:t>OrganicCouncilOntario</a:t>
            </a:r>
            <a:r>
              <a:rPr lang="en-CA" dirty="0"/>
              <a:t> video:</a:t>
            </a:r>
            <a:endParaRPr lang="pl-PL" dirty="0">
              <a:hlinkClick r:id="rId3"/>
            </a:endParaRPr>
          </a:p>
          <a:p>
            <a:r>
              <a:rPr lang="pl-PL" dirty="0" smtClean="0">
                <a:hlinkClick r:id="rId3"/>
              </a:rPr>
              <a:t>www.youtube.com/watch?v=L_FI8AZIcwA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32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7544" y="2375620"/>
            <a:ext cx="8568952" cy="4464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Are your food choices based on your culture?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Are the foods </a:t>
            </a:r>
            <a:r>
              <a:rPr lang="en-CA" sz="2400" spc="-150" dirty="0" smtClean="0">
                <a:solidFill>
                  <a:srgbClr val="000000"/>
                </a:solidFill>
              </a:rPr>
              <a:t>local </a:t>
            </a:r>
            <a:r>
              <a:rPr lang="en-CA" sz="2400" spc="-150" dirty="0">
                <a:solidFill>
                  <a:srgbClr val="000000"/>
                </a:solidFill>
              </a:rPr>
              <a:t>food or Imported?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Any issues around accessing  food?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What are the nutritional implications of your food choice? 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How does it fit into the  Canadian Food Guide?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What are your personal preferences in selecting foods?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CA" sz="2400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367508"/>
            <a:ext cx="7300430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Some considerations about your food choice and the community</a:t>
            </a:r>
          </a:p>
        </p:txBody>
      </p:sp>
      <p:pic>
        <p:nvPicPr>
          <p:cNvPr id="6" name="Content Placeholder 11" descr="IMG_9631.JP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7060445" y="-152076"/>
            <a:ext cx="2192075" cy="245660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23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2807668"/>
            <a:ext cx="7488832" cy="17734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What are the impacts of the food you select on the economy?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Draw up a list of financial concerns when it comes to your food choices.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CA" sz="2400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1799556"/>
            <a:ext cx="7300430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 smtClean="0"/>
              <a:t>Profit—Financing </a:t>
            </a:r>
            <a:r>
              <a:rPr lang="en-CA" sz="3500" b="1" spc="-150" dirty="0"/>
              <a:t>your </a:t>
            </a:r>
            <a:endParaRPr lang="en-CA" sz="3500" b="1" spc="-150" dirty="0" smtClean="0"/>
          </a:p>
          <a:p>
            <a:pPr algn="l">
              <a:lnSpc>
                <a:spcPts val="3200"/>
              </a:lnSpc>
            </a:pPr>
            <a:r>
              <a:rPr lang="en-CA" sz="3500" b="1" spc="-150" dirty="0"/>
              <a:t>f</a:t>
            </a:r>
            <a:r>
              <a:rPr lang="en-CA" sz="3500" b="1" spc="-150" dirty="0" smtClean="0"/>
              <a:t>ood </a:t>
            </a:r>
            <a:r>
              <a:rPr lang="en-CA" sz="3500" b="1" spc="-150" dirty="0"/>
              <a:t>and its </a:t>
            </a:r>
            <a:r>
              <a:rPr lang="en-CA" sz="3500" b="1" spc="-150" dirty="0" smtClean="0"/>
              <a:t>implications</a:t>
            </a:r>
            <a:endParaRPr lang="en-CA" sz="3500" b="1" spc="-150" dirty="0"/>
          </a:p>
        </p:txBody>
      </p:sp>
      <p:pic>
        <p:nvPicPr>
          <p:cNvPr id="5" name="Picture 4" descr="IMG_10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5281"/>
            <a:ext cx="3306679" cy="2204453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5536" y="4581128"/>
            <a:ext cx="7848872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1500" spc="-150" dirty="0">
                <a:solidFill>
                  <a:srgbClr val="000000"/>
                </a:solidFill>
              </a:rPr>
              <a:t>Articles</a:t>
            </a:r>
          </a:p>
          <a:p>
            <a:pPr algn="l"/>
            <a:r>
              <a:rPr lang="en-CA" sz="1500" spc="-150" dirty="0" smtClean="0">
                <a:solidFill>
                  <a:srgbClr val="000000"/>
                </a:solidFill>
              </a:rPr>
              <a:t>            33 </a:t>
            </a:r>
            <a:r>
              <a:rPr lang="en-CA" sz="1500" spc="-150" dirty="0">
                <a:solidFill>
                  <a:srgbClr val="000000"/>
                </a:solidFill>
              </a:rPr>
              <a:t>Ways to Eat Environmentally Friendly by Laura Newcomer</a:t>
            </a:r>
          </a:p>
          <a:p>
            <a:pPr algn="l"/>
            <a:r>
              <a:rPr lang="en-CA" sz="1500" spc="-150" dirty="0" smtClean="0">
                <a:solidFill>
                  <a:srgbClr val="000000"/>
                </a:solidFill>
              </a:rPr>
              <a:t>            healthland.time.com/2012/08/24/33-ways-to-eat-environmentally-friendly</a:t>
            </a:r>
            <a:r>
              <a:rPr lang="en-CA" sz="1500" spc="-150" dirty="0">
                <a:solidFill>
                  <a:srgbClr val="000000"/>
                </a:solidFill>
              </a:rPr>
              <a:t>/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CA" sz="1500" spc="-150" dirty="0">
              <a:solidFill>
                <a:srgbClr val="00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1500" spc="-150" dirty="0">
                <a:solidFill>
                  <a:srgbClr val="000000"/>
                </a:solidFill>
              </a:rPr>
              <a:t>Why Food Sustainability Matters and 10 Things  You Can Do  About It by Laura</a:t>
            </a:r>
          </a:p>
          <a:p>
            <a:pPr algn="l"/>
            <a:r>
              <a:rPr lang="en-CA" sz="1500" spc="-150" dirty="0">
                <a:solidFill>
                  <a:srgbClr val="000000"/>
                </a:solidFill>
              </a:rPr>
              <a:t> </a:t>
            </a:r>
            <a:r>
              <a:rPr lang="en-CA" sz="1500" spc="-150" dirty="0" smtClean="0">
                <a:solidFill>
                  <a:srgbClr val="000000"/>
                </a:solidFill>
              </a:rPr>
              <a:t>           </a:t>
            </a:r>
            <a:r>
              <a:rPr lang="en-CA" sz="1500" spc="-150" dirty="0" smtClean="0">
                <a:solidFill>
                  <a:srgbClr val="000000"/>
                </a:solidFill>
              </a:rPr>
              <a:t>www.simplebites.net/10-tips-for-sustainable-eating</a:t>
            </a:r>
            <a:r>
              <a:rPr lang="en-CA" sz="1500" spc="-150" dirty="0">
                <a:solidFill>
                  <a:srgbClr val="0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292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5536" y="2132856"/>
            <a:ext cx="7488832" cy="17734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What are </a:t>
            </a:r>
            <a:r>
              <a:rPr lang="en-CA" sz="2400" spc="-150" dirty="0" smtClean="0">
                <a:solidFill>
                  <a:srgbClr val="000000"/>
                </a:solidFill>
              </a:rPr>
              <a:t>food </a:t>
            </a:r>
            <a:r>
              <a:rPr lang="en-CA" sz="2400" spc="-150" dirty="0">
                <a:solidFill>
                  <a:srgbClr val="000000"/>
                </a:solidFill>
              </a:rPr>
              <a:t>cost? Who gets the profit? 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Local vs. </a:t>
            </a:r>
            <a:r>
              <a:rPr lang="en-CA" sz="2400" spc="-150" dirty="0">
                <a:solidFill>
                  <a:srgbClr val="000000"/>
                </a:solidFill>
              </a:rPr>
              <a:t>g</a:t>
            </a:r>
            <a:r>
              <a:rPr lang="en-CA" sz="2400" spc="-150" dirty="0" smtClean="0">
                <a:solidFill>
                  <a:srgbClr val="000000"/>
                </a:solidFill>
              </a:rPr>
              <a:t>lobal </a:t>
            </a:r>
            <a:r>
              <a:rPr lang="en-CA" sz="2400" spc="-150" dirty="0">
                <a:solidFill>
                  <a:srgbClr val="000000"/>
                </a:solidFill>
              </a:rPr>
              <a:t>grower and </a:t>
            </a:r>
            <a:r>
              <a:rPr lang="en-CA" sz="2400" spc="-150" dirty="0" smtClean="0">
                <a:solidFill>
                  <a:srgbClr val="000000"/>
                </a:solidFill>
              </a:rPr>
              <a:t>distributor.</a:t>
            </a:r>
            <a:endParaRPr lang="en-CA" sz="2400" spc="-150" dirty="0">
              <a:solidFill>
                <a:srgbClr val="000000"/>
              </a:solidFill>
            </a:endParaRP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Supply and </a:t>
            </a:r>
            <a:r>
              <a:rPr lang="en-CA" sz="2400" spc="-150" dirty="0" smtClean="0">
                <a:solidFill>
                  <a:srgbClr val="000000"/>
                </a:solidFill>
              </a:rPr>
              <a:t>demand </a:t>
            </a:r>
            <a:r>
              <a:rPr lang="en-CA" sz="2400" spc="-150" dirty="0">
                <a:solidFill>
                  <a:srgbClr val="000000"/>
                </a:solidFill>
              </a:rPr>
              <a:t>of food.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>
                <a:solidFill>
                  <a:srgbClr val="000000"/>
                </a:solidFill>
              </a:rPr>
              <a:t>Is the food subsidized?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400" spc="-150" dirty="0" smtClean="0">
                <a:solidFill>
                  <a:srgbClr val="000000"/>
                </a:solidFill>
              </a:rPr>
              <a:t>Exchange </a:t>
            </a:r>
            <a:r>
              <a:rPr lang="en-CA" sz="2400" spc="-150" dirty="0">
                <a:solidFill>
                  <a:srgbClr val="000000"/>
                </a:solidFill>
              </a:rPr>
              <a:t>rates and the cost of food.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CA" sz="2400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1268760"/>
            <a:ext cx="7300430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Some consideration about your food choice and </a:t>
            </a:r>
            <a:r>
              <a:rPr lang="en-CA" sz="3500" b="1" spc="-150" dirty="0" smtClean="0"/>
              <a:t>profit</a:t>
            </a:r>
            <a:endParaRPr lang="en-CA" sz="3500" b="1" spc="-1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37112"/>
            <a:ext cx="2486758" cy="1504479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8" name="Content Placeholder 5" descr="IMG_9213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045752" y="4437112"/>
            <a:ext cx="2645682" cy="1504479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6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7954" y="1988840"/>
            <a:ext cx="7732478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b="1" spc="-150" dirty="0">
                <a:solidFill>
                  <a:srgbClr val="000000"/>
                </a:solidFill>
              </a:rPr>
              <a:t>Discuss as a large class the findings on </a:t>
            </a:r>
            <a:r>
              <a:rPr lang="en-CA" sz="2800" b="1" spc="-150" dirty="0" smtClean="0">
                <a:solidFill>
                  <a:srgbClr val="000000"/>
                </a:solidFill>
              </a:rPr>
              <a:t>“What </a:t>
            </a:r>
            <a:r>
              <a:rPr lang="en-CA" sz="2800" b="1" spc="-150" dirty="0">
                <a:solidFill>
                  <a:srgbClr val="000000"/>
                </a:solidFill>
              </a:rPr>
              <a:t>is a sustainable food choice? </a:t>
            </a:r>
            <a:r>
              <a:rPr lang="en-CA" sz="2800" b="1" spc="-150" dirty="0" smtClean="0">
                <a:solidFill>
                  <a:srgbClr val="000000"/>
                </a:solidFill>
              </a:rPr>
              <a:t>“</a:t>
            </a:r>
            <a:endParaRPr lang="en-CA" sz="2800" b="1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7954" y="1412776"/>
            <a:ext cx="845255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Sharing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780928"/>
            <a:ext cx="9144000" cy="324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7954" y="1988840"/>
            <a:ext cx="7156414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b="1" spc="-150" dirty="0">
                <a:solidFill>
                  <a:srgbClr val="000000"/>
                </a:solidFill>
              </a:rPr>
              <a:t>Complete the final question on the </a:t>
            </a:r>
            <a:r>
              <a:rPr lang="en-CA" sz="2800" b="1" spc="-150" dirty="0" smtClean="0">
                <a:solidFill>
                  <a:srgbClr val="000000"/>
                </a:solidFill>
              </a:rPr>
              <a:t>worksheet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CA" sz="2800" b="1" spc="-150" dirty="0" smtClean="0">
              <a:solidFill>
                <a:srgbClr val="000000"/>
              </a:solidFill>
            </a:endParaRP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800" spc="-150" dirty="0">
                <a:solidFill>
                  <a:srgbClr val="000000"/>
                </a:solidFill>
              </a:rPr>
              <a:t>What have I learned about selecting foods that are sustainable?</a:t>
            </a:r>
          </a:p>
          <a:p>
            <a:pPr algn="l">
              <a:lnSpc>
                <a:spcPts val="3200"/>
              </a:lnSpc>
            </a:pPr>
            <a:endParaRPr lang="en-CA" sz="2800" b="1" spc="-150" dirty="0">
              <a:solidFill>
                <a:srgbClr val="000000"/>
              </a:solidFill>
            </a:endParaRPr>
          </a:p>
          <a:p>
            <a:pPr algn="l">
              <a:lnSpc>
                <a:spcPts val="3200"/>
              </a:lnSpc>
            </a:pPr>
            <a:endParaRPr lang="en-CA" sz="2800" b="1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7954" y="1412776"/>
            <a:ext cx="845255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 smtClean="0"/>
              <a:t>Analyze </a:t>
            </a:r>
            <a:r>
              <a:rPr lang="en-CA" sz="3500" b="1" spc="-150" dirty="0"/>
              <a:t>q</a:t>
            </a:r>
            <a:r>
              <a:rPr lang="en-CA" sz="3500" b="1" spc="-150" dirty="0" smtClean="0"/>
              <a:t>uestions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95147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87994" y="3068960"/>
            <a:ext cx="7732478" cy="26642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b="1" spc="-150" dirty="0">
                <a:solidFill>
                  <a:srgbClr val="000000"/>
                </a:solidFill>
              </a:rPr>
              <a:t>Diet and Food Choices</a:t>
            </a:r>
          </a:p>
          <a:p>
            <a:pPr algn="l">
              <a:lnSpc>
                <a:spcPts val="3200"/>
              </a:lnSpc>
            </a:pPr>
            <a:r>
              <a:rPr lang="en-CA" sz="2800" b="1" spc="-150" dirty="0">
                <a:solidFill>
                  <a:srgbClr val="000000"/>
                </a:solidFill>
              </a:rPr>
              <a:t>Questions # 1 to 5:</a:t>
            </a:r>
          </a:p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A = 1 point</a:t>
            </a:r>
          </a:p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B = 2 points</a:t>
            </a:r>
          </a:p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C = 3 points</a:t>
            </a:r>
          </a:p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D = 4 points</a:t>
            </a:r>
          </a:p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E = 5 points</a:t>
            </a:r>
          </a:p>
          <a:p>
            <a:pPr algn="l">
              <a:lnSpc>
                <a:spcPts val="3200"/>
              </a:lnSpc>
            </a:pPr>
            <a:endParaRPr lang="en-CA" sz="2800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5576" y="1196752"/>
            <a:ext cx="7920880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400" b="1" dirty="0"/>
              <a:t>The following is a quick quiz on </a:t>
            </a:r>
            <a:r>
              <a:rPr lang="en-US" sz="3400" b="1" dirty="0" smtClean="0"/>
              <a:t>diet </a:t>
            </a:r>
            <a:r>
              <a:rPr lang="en-US" sz="3400" b="1" dirty="0"/>
              <a:t>and </a:t>
            </a:r>
            <a:r>
              <a:rPr lang="en-US" sz="3400" b="1" dirty="0" smtClean="0"/>
              <a:t>food </a:t>
            </a:r>
            <a:r>
              <a:rPr lang="en-US" sz="3400" b="1" dirty="0"/>
              <a:t>c</a:t>
            </a:r>
            <a:r>
              <a:rPr lang="en-US" sz="3400" b="1" dirty="0" smtClean="0"/>
              <a:t>hoices</a:t>
            </a:r>
            <a:r>
              <a:rPr lang="en-US" sz="3400" b="1" dirty="0"/>
              <a:t>. </a:t>
            </a:r>
            <a:r>
              <a:rPr lang="en-US" sz="3400" b="1" dirty="0" smtClean="0"/>
              <a:t>Keep </a:t>
            </a:r>
            <a:r>
              <a:rPr lang="en-US" sz="3400" b="1" dirty="0"/>
              <a:t>score as we go through the following </a:t>
            </a:r>
            <a:r>
              <a:rPr lang="en-US" sz="3400" b="1" dirty="0" smtClean="0"/>
              <a:t>slides</a:t>
            </a:r>
            <a:endParaRPr lang="en-CA" sz="3400" b="1" spc="-15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2420888"/>
            <a:ext cx="7732478" cy="3600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50" b="1" dirty="0">
                <a:solidFill>
                  <a:srgbClr val="000000"/>
                </a:solidFill>
              </a:rPr>
              <a:t> </a:t>
            </a:r>
            <a:r>
              <a:rPr lang="en-US" sz="1050" dirty="0">
                <a:solidFill>
                  <a:srgbClr val="000000"/>
                </a:solidFill>
              </a:rPr>
              <a:t>taken from </a:t>
            </a:r>
            <a:r>
              <a:rPr lang="en-CA" sz="1050" dirty="0">
                <a:solidFill>
                  <a:srgbClr val="000000"/>
                </a:solidFill>
              </a:rPr>
              <a:t>Smith, Alice. 2015.  (Ontario Secondary School Teachers </a:t>
            </a:r>
            <a:r>
              <a:rPr lang="en-CA" sz="1050" dirty="0" smtClean="0">
                <a:solidFill>
                  <a:srgbClr val="000000"/>
                </a:solidFill>
              </a:rPr>
              <a:t>Federation). Socially-based </a:t>
            </a:r>
            <a:r>
              <a:rPr lang="en-CA" sz="1050" dirty="0">
                <a:solidFill>
                  <a:srgbClr val="000000"/>
                </a:solidFill>
              </a:rPr>
              <a:t>Curriculum Unit</a:t>
            </a:r>
            <a:r>
              <a:rPr lang="en-CA" sz="1050" dirty="0" smtClean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en-CA" sz="1050" dirty="0" smtClean="0">
                <a:solidFill>
                  <a:srgbClr val="000000"/>
                </a:solidFill>
              </a:rPr>
              <a:t> </a:t>
            </a:r>
            <a:r>
              <a:rPr lang="en-CA" sz="1050" dirty="0">
                <a:solidFill>
                  <a:srgbClr val="000000"/>
                </a:solidFill>
              </a:rPr>
              <a:t>My Eco-Footprint: Human Impact on the Environment</a:t>
            </a:r>
            <a:r>
              <a:rPr lang="en-US" sz="1050" dirty="0">
                <a:solidFill>
                  <a:srgbClr val="000000"/>
                </a:solidFill>
              </a:rPr>
              <a:t> </a:t>
            </a:r>
            <a:endParaRPr lang="en-CA" sz="1050" spc="-15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2996952"/>
            <a:ext cx="3888432" cy="309634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1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7954" y="1988840"/>
            <a:ext cx="7156414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spc="-150" dirty="0" smtClean="0">
                <a:solidFill>
                  <a:srgbClr val="000000"/>
                </a:solidFill>
              </a:rPr>
              <a:t>Based </a:t>
            </a:r>
            <a:r>
              <a:rPr lang="en-CA" sz="2800" spc="-150" dirty="0">
                <a:solidFill>
                  <a:srgbClr val="000000"/>
                </a:solidFill>
              </a:rPr>
              <a:t>on where you live and the time of the year, list a number of foods that are sustainable. </a:t>
            </a:r>
            <a:r>
              <a:rPr lang="en-CA" sz="2800" spc="-150" dirty="0" smtClean="0">
                <a:solidFill>
                  <a:srgbClr val="000000"/>
                </a:solidFill>
              </a:rPr>
              <a:t>From </a:t>
            </a:r>
            <a:r>
              <a:rPr lang="en-CA" sz="2800" spc="-150" dirty="0">
                <a:solidFill>
                  <a:srgbClr val="000000"/>
                </a:solidFill>
              </a:rPr>
              <a:t>this list, look up recipes that would work in creating a sustainable menu. </a:t>
            </a:r>
            <a:endParaRPr lang="en-CA" sz="2800" b="1" spc="-150" dirty="0">
              <a:solidFill>
                <a:srgbClr val="000000"/>
              </a:solidFill>
            </a:endParaRPr>
          </a:p>
          <a:p>
            <a:pPr algn="l">
              <a:lnSpc>
                <a:spcPts val="3200"/>
              </a:lnSpc>
            </a:pPr>
            <a:endParaRPr lang="en-CA" sz="2800" b="1" spc="-150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7954" y="1412776"/>
            <a:ext cx="845255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 smtClean="0"/>
              <a:t>Sustainable </a:t>
            </a:r>
            <a:r>
              <a:rPr lang="en-CA" sz="3500" b="1" spc="-150" dirty="0" smtClean="0"/>
              <a:t>menu </a:t>
            </a:r>
            <a:r>
              <a:rPr lang="en-CA" sz="3500" b="1" spc="-150" dirty="0"/>
              <a:t>a</a:t>
            </a:r>
            <a:r>
              <a:rPr lang="en-CA" sz="3500" b="1" spc="-150" dirty="0" smtClean="0"/>
              <a:t>ctivity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529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1844824"/>
            <a:ext cx="8280920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600" b="1" spc="-150" dirty="0">
                <a:solidFill>
                  <a:srgbClr val="000000"/>
                </a:solidFill>
              </a:rPr>
              <a:t>How often do you eat meat or other animal products </a:t>
            </a:r>
            <a:endParaRPr lang="en-CA" sz="2600" b="1" spc="-150" dirty="0" smtClean="0">
              <a:solidFill>
                <a:srgbClr val="000000"/>
              </a:solidFill>
            </a:endParaRPr>
          </a:p>
          <a:p>
            <a:pPr algn="l"/>
            <a:r>
              <a:rPr lang="en-CA" sz="2600" b="1" spc="-150" dirty="0" smtClean="0">
                <a:solidFill>
                  <a:srgbClr val="000000"/>
                </a:solidFill>
              </a:rPr>
              <a:t>(</a:t>
            </a:r>
            <a:r>
              <a:rPr lang="en-CA" sz="2600" b="1" spc="-150" dirty="0">
                <a:solidFill>
                  <a:srgbClr val="000000"/>
                </a:solidFill>
              </a:rPr>
              <a:t>i.e. milk, cheese, eggs</a:t>
            </a:r>
            <a:r>
              <a:rPr lang="en-CA" sz="2600" b="1" spc="-150" dirty="0" smtClean="0">
                <a:solidFill>
                  <a:srgbClr val="000000"/>
                </a:solidFill>
              </a:rPr>
              <a:t>)?</a:t>
            </a:r>
            <a:endParaRPr lang="en-CA" sz="1400" b="1" spc="-150" dirty="0" smtClean="0">
              <a:solidFill>
                <a:srgbClr val="000000"/>
              </a:solidFill>
            </a:endParaRPr>
          </a:p>
          <a:p>
            <a:pPr algn="l">
              <a:lnSpc>
                <a:spcPts val="1500"/>
              </a:lnSpc>
            </a:pPr>
            <a:endParaRPr lang="en-CA" sz="1400" b="1" spc="-150" dirty="0" smtClean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 smtClean="0">
                <a:solidFill>
                  <a:srgbClr val="000000"/>
                </a:solidFill>
              </a:rPr>
              <a:t>Never</a:t>
            </a:r>
            <a:r>
              <a:rPr lang="en-CA" sz="2600" spc="-150" dirty="0">
                <a:solidFill>
                  <a:srgbClr val="000000"/>
                </a:solidFill>
              </a:rPr>
              <a:t>.  I’m vegan.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I don’t eat meat or eggs at all but I eat some dairy </a:t>
            </a:r>
            <a:r>
              <a:rPr lang="en-CA" sz="2600" spc="-150" dirty="0" smtClean="0">
                <a:solidFill>
                  <a:srgbClr val="000000"/>
                </a:solidFill>
              </a:rPr>
              <a:t>products. </a:t>
            </a:r>
            <a:endParaRPr lang="en-CA" sz="2600" spc="-150" dirty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I don’t eat meat, but I do eat eggs and dairy </a:t>
            </a:r>
            <a:r>
              <a:rPr lang="en-CA" sz="2600" spc="-150" dirty="0" smtClean="0">
                <a:solidFill>
                  <a:srgbClr val="000000"/>
                </a:solidFill>
              </a:rPr>
              <a:t>products.</a:t>
            </a:r>
            <a:endParaRPr lang="en-CA" sz="2600" spc="-150" dirty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I eat meat and other animal products several times a week.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I eat meat and other animal products every day.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Question 1:</a:t>
            </a:r>
          </a:p>
        </p:txBody>
      </p:sp>
    </p:spTree>
    <p:extLst>
      <p:ext uri="{BB962C8B-B14F-4D97-AF65-F5344CB8AC3E}">
        <p14:creationId xmlns:p14="http://schemas.microsoft.com/office/powerpoint/2010/main" val="41097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1844824"/>
            <a:ext cx="8280920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600" b="1" spc="-150" dirty="0">
                <a:solidFill>
                  <a:srgbClr val="000000"/>
                </a:solidFill>
              </a:rPr>
              <a:t>How often do you eat fast food or eat out </a:t>
            </a:r>
            <a:endParaRPr lang="en-CA" sz="2600" b="1" spc="-150" dirty="0" smtClean="0">
              <a:solidFill>
                <a:srgbClr val="000000"/>
              </a:solidFill>
            </a:endParaRPr>
          </a:p>
          <a:p>
            <a:pPr algn="l"/>
            <a:r>
              <a:rPr lang="en-CA" sz="2600" b="1" spc="-150" dirty="0" smtClean="0">
                <a:solidFill>
                  <a:srgbClr val="000000"/>
                </a:solidFill>
              </a:rPr>
              <a:t>(this </a:t>
            </a:r>
            <a:r>
              <a:rPr lang="en-CA" sz="2600" b="1" spc="-150" dirty="0">
                <a:solidFill>
                  <a:srgbClr val="000000"/>
                </a:solidFill>
              </a:rPr>
              <a:t>includes the school cafeteria)?</a:t>
            </a:r>
          </a:p>
          <a:p>
            <a:pPr algn="l">
              <a:lnSpc>
                <a:spcPts val="1500"/>
              </a:lnSpc>
            </a:pPr>
            <a:endParaRPr lang="en-CA" sz="1400" b="1" spc="-150" dirty="0" smtClean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Never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Rarely (a couple of times a month).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Occasionally (once or twice a week</a:t>
            </a:r>
            <a:r>
              <a:rPr lang="en-CA" sz="2600" spc="-150" dirty="0" smtClean="0">
                <a:solidFill>
                  <a:srgbClr val="000000"/>
                </a:solidFill>
              </a:rPr>
              <a:t>).</a:t>
            </a:r>
            <a:endParaRPr lang="en-CA" sz="2600" spc="-150" dirty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Often (a few times a week).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Almost every day or every day.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Question </a:t>
            </a:r>
            <a:r>
              <a:rPr lang="en-CA" sz="3500" b="1" spc="-150" dirty="0" smtClean="0"/>
              <a:t>2: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28014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1844824"/>
            <a:ext cx="8280920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600" b="1" spc="-150" dirty="0">
                <a:solidFill>
                  <a:srgbClr val="000000"/>
                </a:solidFill>
              </a:rPr>
              <a:t>How often do you eat processed foods </a:t>
            </a:r>
            <a:endParaRPr lang="en-CA" sz="2600" b="1" spc="-150" dirty="0" smtClean="0">
              <a:solidFill>
                <a:srgbClr val="000000"/>
              </a:solidFill>
            </a:endParaRPr>
          </a:p>
          <a:p>
            <a:pPr algn="l"/>
            <a:r>
              <a:rPr lang="en-CA" sz="2600" b="1" spc="-150" dirty="0" smtClean="0">
                <a:solidFill>
                  <a:srgbClr val="000000"/>
                </a:solidFill>
              </a:rPr>
              <a:t>(</a:t>
            </a:r>
            <a:r>
              <a:rPr lang="en-CA" sz="2600" b="1" spc="-150" dirty="0">
                <a:solidFill>
                  <a:srgbClr val="000000"/>
                </a:solidFill>
              </a:rPr>
              <a:t>i.e. frozen foods or prepackaged foods)?</a:t>
            </a:r>
          </a:p>
          <a:p>
            <a:pPr algn="l">
              <a:lnSpc>
                <a:spcPts val="1500"/>
              </a:lnSpc>
            </a:pPr>
            <a:endParaRPr lang="en-CA" sz="1400" b="1" spc="-150" dirty="0" smtClean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Never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Rarely (a couple of times a month).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Occasionally (once or twice a week</a:t>
            </a:r>
            <a:r>
              <a:rPr lang="en-CA" sz="2600" spc="-150" dirty="0" smtClean="0">
                <a:solidFill>
                  <a:srgbClr val="000000"/>
                </a:solidFill>
              </a:rPr>
              <a:t>).</a:t>
            </a:r>
            <a:endParaRPr lang="en-CA" sz="2600" spc="-150" dirty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Often (a few times a week).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Almost every day or every day.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Question 3</a:t>
            </a:r>
            <a:r>
              <a:rPr lang="en-CA" sz="3500" b="1" spc="-150" dirty="0" smtClean="0"/>
              <a:t>: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12216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1844824"/>
            <a:ext cx="8280920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600" b="1" spc="-150" dirty="0">
                <a:solidFill>
                  <a:srgbClr val="000000"/>
                </a:solidFill>
              </a:rPr>
              <a:t>How often do you try to buy food that you know was produced or grown locally?</a:t>
            </a:r>
          </a:p>
          <a:p>
            <a:pPr algn="l">
              <a:lnSpc>
                <a:spcPts val="1500"/>
              </a:lnSpc>
            </a:pPr>
            <a:endParaRPr lang="en-CA" sz="1400" b="1" spc="-150" dirty="0" smtClean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Never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Rarely (a couple of times a month).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Occasionally (once or twice a week)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Often (a few times a week).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Almost every day or every day.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 smtClean="0"/>
              <a:t>Question 4: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95045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1844824"/>
            <a:ext cx="8280920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600" b="1" spc="-150" dirty="0">
                <a:solidFill>
                  <a:srgbClr val="000000"/>
                </a:solidFill>
              </a:rPr>
              <a:t>How often do you drink bottled water?</a:t>
            </a:r>
          </a:p>
          <a:p>
            <a:pPr algn="l">
              <a:lnSpc>
                <a:spcPts val="1500"/>
              </a:lnSpc>
            </a:pPr>
            <a:endParaRPr lang="en-CA" sz="1400" b="1" spc="-150" dirty="0" smtClean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Never, I use a refillable water bottle.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Rarely (a couple of times a month).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Occasionally (once or twice a week</a:t>
            </a:r>
            <a:r>
              <a:rPr lang="en-CA" sz="2600" spc="-150" dirty="0" smtClean="0">
                <a:solidFill>
                  <a:srgbClr val="000000"/>
                </a:solidFill>
              </a:rPr>
              <a:t>).</a:t>
            </a:r>
            <a:endParaRPr lang="en-CA" sz="2600" spc="-150" dirty="0">
              <a:solidFill>
                <a:srgbClr val="000000"/>
              </a:solidFill>
            </a:endParaRP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Often (almost every day).</a:t>
            </a:r>
          </a:p>
          <a:p>
            <a:pPr marL="514350" indent="-514350" algn="l">
              <a:lnSpc>
                <a:spcPts val="3200"/>
              </a:lnSpc>
              <a:buFont typeface="+mj-lt"/>
              <a:buAutoNum type="alphaLcPeriod"/>
            </a:pPr>
            <a:r>
              <a:rPr lang="en-CA" sz="2600" spc="-150" dirty="0">
                <a:solidFill>
                  <a:srgbClr val="000000"/>
                </a:solidFill>
              </a:rPr>
              <a:t>I drink more than one bottle a day.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 smtClean="0"/>
              <a:t>Question 5: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5139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560" y="1844824"/>
            <a:ext cx="3312368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600" b="1" spc="-150" dirty="0">
                <a:solidFill>
                  <a:srgbClr val="000000"/>
                </a:solidFill>
              </a:rPr>
              <a:t>Diet and Food Choices</a:t>
            </a:r>
          </a:p>
          <a:p>
            <a:pPr algn="l">
              <a:lnSpc>
                <a:spcPts val="1500"/>
              </a:lnSpc>
            </a:pPr>
            <a:endParaRPr lang="en-CA" sz="1400" b="1" spc="-150" dirty="0" smtClean="0">
              <a:solidFill>
                <a:srgbClr val="000000"/>
              </a:solidFill>
            </a:endParaRPr>
          </a:p>
          <a:p>
            <a:pPr algn="l">
              <a:lnSpc>
                <a:spcPts val="3200"/>
              </a:lnSpc>
            </a:pPr>
            <a:r>
              <a:rPr lang="en-CA" sz="2600" spc="-150" dirty="0">
                <a:solidFill>
                  <a:srgbClr val="000000"/>
                </a:solidFill>
              </a:rPr>
              <a:t>Questions # 1 to 5:</a:t>
            </a:r>
          </a:p>
          <a:p>
            <a:pPr algn="l">
              <a:lnSpc>
                <a:spcPts val="3200"/>
              </a:lnSpc>
            </a:pPr>
            <a:r>
              <a:rPr lang="en-CA" sz="2600" spc="-150" dirty="0">
                <a:solidFill>
                  <a:srgbClr val="000000"/>
                </a:solidFill>
              </a:rPr>
              <a:t>A = 1 point</a:t>
            </a:r>
          </a:p>
          <a:p>
            <a:pPr algn="l">
              <a:lnSpc>
                <a:spcPts val="3200"/>
              </a:lnSpc>
            </a:pPr>
            <a:r>
              <a:rPr lang="en-CA" sz="2600" spc="-150" dirty="0">
                <a:solidFill>
                  <a:srgbClr val="000000"/>
                </a:solidFill>
              </a:rPr>
              <a:t>B = 2 points</a:t>
            </a:r>
          </a:p>
          <a:p>
            <a:pPr algn="l">
              <a:lnSpc>
                <a:spcPts val="3200"/>
              </a:lnSpc>
            </a:pPr>
            <a:r>
              <a:rPr lang="en-CA" sz="2600" spc="-150" dirty="0">
                <a:solidFill>
                  <a:srgbClr val="000000"/>
                </a:solidFill>
              </a:rPr>
              <a:t>C = 3 points</a:t>
            </a:r>
          </a:p>
          <a:p>
            <a:pPr algn="l">
              <a:lnSpc>
                <a:spcPts val="3200"/>
              </a:lnSpc>
            </a:pPr>
            <a:r>
              <a:rPr lang="en-CA" sz="2600" spc="-150" dirty="0">
                <a:solidFill>
                  <a:srgbClr val="000000"/>
                </a:solidFill>
              </a:rPr>
              <a:t>D = 4 points</a:t>
            </a:r>
          </a:p>
          <a:p>
            <a:pPr algn="l">
              <a:lnSpc>
                <a:spcPts val="3200"/>
              </a:lnSpc>
            </a:pPr>
            <a:r>
              <a:rPr lang="en-CA" sz="2600" spc="-150" dirty="0">
                <a:solidFill>
                  <a:srgbClr val="000000"/>
                </a:solidFill>
              </a:rPr>
              <a:t>E = 5 points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3938" y="1412776"/>
            <a:ext cx="730043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Wrap </a:t>
            </a:r>
            <a:r>
              <a:rPr lang="en-CA" sz="3500" b="1" spc="-150" dirty="0" smtClean="0"/>
              <a:t>up </a:t>
            </a:r>
            <a:r>
              <a:rPr lang="en-CA" sz="3500" b="1" spc="-150" dirty="0"/>
              <a:t>to </a:t>
            </a:r>
            <a:r>
              <a:rPr lang="en-CA" sz="3500" b="1" spc="-150" dirty="0" smtClean="0"/>
              <a:t>quiz</a:t>
            </a:r>
            <a:endParaRPr lang="en-CA" sz="3500" b="1" spc="-15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52852" y="1844824"/>
            <a:ext cx="4195611" cy="5976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600" b="1" spc="-150" dirty="0">
                <a:solidFill>
                  <a:srgbClr val="000000"/>
                </a:solidFill>
              </a:rPr>
              <a:t>THINK, PAIR, SHARE</a:t>
            </a:r>
          </a:p>
          <a:p>
            <a:pPr algn="l">
              <a:lnSpc>
                <a:spcPts val="1500"/>
              </a:lnSpc>
            </a:pPr>
            <a:endParaRPr lang="en-CA" sz="1400" b="1" spc="-150" dirty="0" smtClean="0">
              <a:solidFill>
                <a:srgbClr val="000000"/>
              </a:solidFill>
            </a:endParaRP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Think about your result.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Share one thing you learned while going through this exercise.</a:t>
            </a:r>
          </a:p>
          <a:p>
            <a:pPr marL="457200" indent="-4572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CA" sz="2600" spc="-150" dirty="0">
                <a:solidFill>
                  <a:srgbClr val="000000"/>
                </a:solidFill>
              </a:rPr>
              <a:t>What would a sustainable food choice look like?</a:t>
            </a:r>
          </a:p>
        </p:txBody>
      </p:sp>
    </p:spTree>
    <p:extLst>
      <p:ext uri="{BB962C8B-B14F-4D97-AF65-F5344CB8AC3E}">
        <p14:creationId xmlns:p14="http://schemas.microsoft.com/office/powerpoint/2010/main" val="12949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7954" y="2132856"/>
            <a:ext cx="7732478" cy="41044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2800" spc="-150" dirty="0">
                <a:solidFill>
                  <a:srgbClr val="000000"/>
                </a:solidFill>
              </a:rPr>
              <a:t>Divide the class into smaller groups and research what is a sustainable food choice. Using the </a:t>
            </a:r>
            <a:r>
              <a:rPr lang="en-CA" sz="2800" spc="-150" dirty="0" err="1">
                <a:solidFill>
                  <a:srgbClr val="000000"/>
                </a:solidFill>
              </a:rPr>
              <a:t>the</a:t>
            </a:r>
            <a:r>
              <a:rPr lang="en-CA" sz="2800" spc="-150" dirty="0">
                <a:solidFill>
                  <a:srgbClr val="000000"/>
                </a:solidFill>
              </a:rPr>
              <a:t> handout write down what how your food choices affect (People, Profit and Planet). </a:t>
            </a:r>
            <a:r>
              <a:rPr lang="en-CA" sz="2800" spc="-150" dirty="0" smtClean="0">
                <a:solidFill>
                  <a:srgbClr val="000000"/>
                </a:solidFill>
              </a:rPr>
              <a:t>This </a:t>
            </a:r>
            <a:r>
              <a:rPr lang="en-CA" sz="2800" spc="-150" dirty="0" err="1">
                <a:solidFill>
                  <a:srgbClr val="000000"/>
                </a:solidFill>
              </a:rPr>
              <a:t>powerpoint</a:t>
            </a:r>
            <a:r>
              <a:rPr lang="en-CA" sz="2800" spc="-150" dirty="0">
                <a:solidFill>
                  <a:srgbClr val="000000"/>
                </a:solidFill>
              </a:rPr>
              <a:t> has a number of articles and ideas to assist the groups as they work through the three areas. Ask that each group have a person that will write down the groups responses and bring it back to the larger group.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7954" y="1556792"/>
            <a:ext cx="845255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CA" sz="3500" b="1" spc="-150" dirty="0"/>
              <a:t>Explore: </a:t>
            </a:r>
            <a:r>
              <a:rPr lang="en-CA" sz="3500" b="1" spc="-150" dirty="0" smtClean="0"/>
              <a:t>Class </a:t>
            </a:r>
            <a:r>
              <a:rPr lang="en-CA" sz="3500" b="1" spc="-150" dirty="0"/>
              <a:t>a</a:t>
            </a:r>
            <a:r>
              <a:rPr lang="en-CA" sz="3500" b="1" spc="-150" dirty="0" smtClean="0"/>
              <a:t>ssignment</a:t>
            </a:r>
            <a:endParaRPr lang="en-CA" sz="3500" b="1" spc="-150" dirty="0"/>
          </a:p>
        </p:txBody>
      </p:sp>
    </p:spTree>
    <p:extLst>
      <p:ext uri="{BB962C8B-B14F-4D97-AF65-F5344CB8AC3E}">
        <p14:creationId xmlns:p14="http://schemas.microsoft.com/office/powerpoint/2010/main" val="4795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ommon Threads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btitle/title slide">
  <a:themeElements>
    <a:clrScheme name="Custom 6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7F7F7F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fo slide">
  <a:themeElements>
    <a:clrScheme name="Custom 5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A6A2"/>
      </a:folHlink>
    </a:clrScheme>
    <a:fontScheme name="Common Threads">
      <a:majorFont>
        <a:latin typeface="Incised901 Lt B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Common Threads">
      <a:dk1>
        <a:srgbClr val="00A6A2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mon Threads">
      <a:majorFont>
        <a:latin typeface="Incised901 Lt BT"/>
        <a:ea typeface=""/>
        <a:cs typeface=""/>
      </a:majorFont>
      <a:minorFont>
        <a:latin typeface="Incised901 Lt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992</Words>
  <Application>Microsoft Office PowerPoint</Application>
  <PresentationFormat>On-screen Show (4:3)</PresentationFormat>
  <Paragraphs>127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Incised901 Lt BT</vt:lpstr>
      <vt:lpstr>Custom Design</vt:lpstr>
      <vt:lpstr>subtitle/title slide</vt:lpstr>
      <vt:lpstr>info slide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ferorek</dc:creator>
  <cp:lastModifiedBy>Ferorelli, Kristina</cp:lastModifiedBy>
  <cp:revision>65</cp:revision>
  <dcterms:created xsi:type="dcterms:W3CDTF">2015-05-19T15:54:27Z</dcterms:created>
  <dcterms:modified xsi:type="dcterms:W3CDTF">2016-11-15T14:54:51Z</dcterms:modified>
</cp:coreProperties>
</file>