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2" r:id="rId3"/>
    <p:sldMasterId id="2147483666" r:id="rId4"/>
  </p:sldMasterIdLst>
  <p:notesMasterIdLst>
    <p:notesMasterId r:id="rId41"/>
  </p:notesMasterIdLst>
  <p:handoutMasterIdLst>
    <p:handoutMasterId r:id="rId42"/>
  </p:handoutMasterIdLst>
  <p:sldIdLst>
    <p:sldId id="256" r:id="rId5"/>
    <p:sldId id="319" r:id="rId6"/>
    <p:sldId id="347" r:id="rId7"/>
    <p:sldId id="318" r:id="rId8"/>
    <p:sldId id="365" r:id="rId9"/>
    <p:sldId id="366" r:id="rId10"/>
    <p:sldId id="367" r:id="rId11"/>
    <p:sldId id="351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43" r:id="rId34"/>
    <p:sldId id="389" r:id="rId35"/>
    <p:sldId id="390" r:id="rId36"/>
    <p:sldId id="391" r:id="rId37"/>
    <p:sldId id="392" r:id="rId38"/>
    <p:sldId id="346" r:id="rId39"/>
    <p:sldId id="393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66" autoAdjust="0"/>
    <p:restoredTop sz="94660"/>
  </p:normalViewPr>
  <p:slideViewPr>
    <p:cSldViewPr>
      <p:cViewPr varScale="1">
        <p:scale>
          <a:sx n="96" d="100"/>
          <a:sy n="96" d="100"/>
        </p:scale>
        <p:origin x="1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5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0544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1263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850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371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209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00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2654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558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246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8423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22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1594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61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9665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155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7732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244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844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914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648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0163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3402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9253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000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484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443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2555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575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9852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2168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955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398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0419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062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149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84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985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42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1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37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24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5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60EC-57F0-4A79-8F61-ED9115704460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4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D4AF-3251-4176-B2ED-352AF1798B7D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39F0-0234-4DB9-8BB5-B635F5AB68B7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C6EB-D90A-4C0B-B2AA-E1EBB1566D11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tsNMyyTL2s&amp;list=PLnOSH5j1sQh-fsU47kzcB3K6IXLwnu3F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6Ptjedvauw8&amp;list=PL701C183084AC80FB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9848" y="2564904"/>
            <a:ext cx="7034639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b="1" spc="-150" dirty="0"/>
              <a:t>What is </a:t>
            </a:r>
            <a:r>
              <a:rPr lang="en-US" b="1" spc="-150" dirty="0" smtClean="0"/>
              <a:t>art</a:t>
            </a:r>
            <a:r>
              <a:rPr lang="en-US" b="1" spc="-150" dirty="0"/>
              <a:t>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29849" y="2780928"/>
            <a:ext cx="7034639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01857" y="2996952"/>
            <a:ext cx="7034639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CA" sz="2800" spc="-150" dirty="0"/>
              <a:t>An introduction to the concept of art</a:t>
            </a:r>
          </a:p>
        </p:txBody>
      </p:sp>
    </p:spTree>
    <p:extLst>
      <p:ext uri="{BB962C8B-B14F-4D97-AF65-F5344CB8AC3E}">
        <p14:creationId xmlns:p14="http://schemas.microsoft.com/office/powerpoint/2010/main" val="39476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268760"/>
            <a:ext cx="2160240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Image </a:t>
            </a:r>
            <a:r>
              <a:rPr lang="en-US" sz="3400" b="1" dirty="0" smtClean="0"/>
              <a:t>#3</a:t>
            </a:r>
            <a:endParaRPr lang="en-US" sz="3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88224" y="1844824"/>
            <a:ext cx="2592288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Image credit: Taina Kanerva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8293" y="5301208"/>
            <a:ext cx="5712165" cy="8007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Is this art? Why or why not? What elements does it have or not have?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600" spc="-15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416" y="1880204"/>
            <a:ext cx="5638800" cy="337631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8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572843"/>
            <a:ext cx="2160240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Image </a:t>
            </a:r>
            <a:r>
              <a:rPr lang="en-US" sz="3400" b="1" dirty="0" smtClean="0"/>
              <a:t>#4</a:t>
            </a:r>
            <a:endParaRPr lang="en-US" sz="3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9739" y="5543614"/>
            <a:ext cx="2592288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Image credit: Taina Kanerva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6096" y="2052166"/>
            <a:ext cx="3551925" cy="8007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Is this art? Why or why not? What elements does it have or not have</a:t>
            </a:r>
            <a:r>
              <a:rPr lang="en-CA" sz="2600" spc="-150" dirty="0" smtClean="0">
                <a:solidFill>
                  <a:srgbClr val="000000"/>
                </a:solidFill>
              </a:rPr>
              <a:t>?</a:t>
            </a:r>
            <a:endParaRPr lang="en-CA" sz="2600" spc="-1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649" y="2148907"/>
            <a:ext cx="4286250" cy="3214687"/>
          </a:xfrm>
          <a:prstGeom prst="rect">
            <a:avLst/>
          </a:prstGeom>
          <a:noFill/>
          <a:ln w="635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340768"/>
            <a:ext cx="2160240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Image </a:t>
            </a:r>
            <a:r>
              <a:rPr lang="en-US" sz="3400" b="1" dirty="0" smtClean="0"/>
              <a:t>#5</a:t>
            </a:r>
            <a:endParaRPr lang="en-US" sz="3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786" y="5805264"/>
            <a:ext cx="2592288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Image credit: Taina Kanerva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95936" y="2780928"/>
            <a:ext cx="4632045" cy="8007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Is this art? Why or why not? What elements does it have or not have</a:t>
            </a:r>
            <a:r>
              <a:rPr lang="en-CA" sz="2600" spc="-150" dirty="0" smtClean="0">
                <a:solidFill>
                  <a:srgbClr val="000000"/>
                </a:solidFill>
              </a:rPr>
              <a:t>?</a:t>
            </a:r>
            <a:endParaRPr lang="en-CA" sz="2600" spc="-15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972789"/>
            <a:ext cx="2764631" cy="3686175"/>
          </a:xfrm>
          <a:prstGeom prst="rect">
            <a:avLst/>
          </a:prstGeom>
          <a:noFill/>
          <a:ln w="635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340768"/>
            <a:ext cx="2160240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Image </a:t>
            </a:r>
            <a:r>
              <a:rPr lang="en-US" sz="3400" b="1" dirty="0" smtClean="0"/>
              <a:t>#6</a:t>
            </a:r>
            <a:endParaRPr lang="en-US" sz="3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786" y="5805264"/>
            <a:ext cx="2592288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Image credit: Taina Kanerva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96136" y="2492896"/>
            <a:ext cx="2759837" cy="8007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Is this art? Why or why not? What elements does it have or not have</a:t>
            </a:r>
            <a:r>
              <a:rPr lang="en-CA" sz="2600" spc="-150" dirty="0" smtClean="0">
                <a:solidFill>
                  <a:srgbClr val="000000"/>
                </a:solidFill>
              </a:rPr>
              <a:t>?</a:t>
            </a:r>
            <a:endParaRPr lang="en-CA" sz="2600" spc="-1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988840"/>
            <a:ext cx="4752313" cy="356423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6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340768"/>
            <a:ext cx="2160240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Image </a:t>
            </a:r>
            <a:r>
              <a:rPr lang="en-US" sz="3400" b="1" dirty="0" smtClean="0"/>
              <a:t>#7</a:t>
            </a:r>
            <a:endParaRPr lang="en-US" sz="3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28184" y="1855219"/>
            <a:ext cx="2592288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Image credit: Taina Kanerva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8495" y="5229200"/>
            <a:ext cx="5869729" cy="24482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Is this art? Why or why not? What elements does it have or not have</a:t>
            </a:r>
            <a:r>
              <a:rPr lang="en-CA" sz="2600" spc="-150" dirty="0" smtClean="0">
                <a:solidFill>
                  <a:srgbClr val="000000"/>
                </a:solidFill>
              </a:rPr>
              <a:t>?</a:t>
            </a:r>
            <a:endParaRPr lang="en-CA" sz="2600" spc="-15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88" y="1927386"/>
            <a:ext cx="5272880" cy="315779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44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340768"/>
            <a:ext cx="2160240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Image </a:t>
            </a:r>
            <a:r>
              <a:rPr lang="en-US" sz="3400" b="1" dirty="0" smtClean="0"/>
              <a:t>#8</a:t>
            </a:r>
            <a:endParaRPr lang="en-US" sz="3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786" y="5805264"/>
            <a:ext cx="2592288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Image credit: Taina Kanerva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07904" y="2924944"/>
            <a:ext cx="4632045" cy="8007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Is this art? Why or why not? What elements does it have or not have</a:t>
            </a:r>
            <a:r>
              <a:rPr lang="en-CA" sz="2600" spc="-150" dirty="0" smtClean="0">
                <a:solidFill>
                  <a:srgbClr val="000000"/>
                </a:solidFill>
              </a:rPr>
              <a:t>?</a:t>
            </a:r>
            <a:endParaRPr lang="en-CA" sz="2600" spc="-1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916832"/>
            <a:ext cx="2232248" cy="3728085"/>
          </a:xfrm>
          <a:prstGeom prst="rect">
            <a:avLst/>
          </a:prstGeom>
          <a:noFill/>
          <a:ln w="635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340768"/>
            <a:ext cx="2160240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Image </a:t>
            </a:r>
            <a:r>
              <a:rPr lang="en-US" sz="3400" b="1" dirty="0" smtClean="0"/>
              <a:t>#9</a:t>
            </a:r>
            <a:endParaRPr lang="en-US" sz="3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56176" y="1799198"/>
            <a:ext cx="2592288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Image credit: Taina Kanerva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8495" y="5229200"/>
            <a:ext cx="5869729" cy="24482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Is this art? Why or why not? What elements does it have or not have</a:t>
            </a:r>
            <a:r>
              <a:rPr lang="en-CA" sz="2600" spc="-150" dirty="0" smtClean="0">
                <a:solidFill>
                  <a:srgbClr val="000000"/>
                </a:solidFill>
              </a:rPr>
              <a:t>?</a:t>
            </a:r>
            <a:endParaRPr lang="en-CA" sz="2600" spc="-1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903558"/>
            <a:ext cx="5275684" cy="3158896"/>
          </a:xfrm>
          <a:prstGeom prst="rect">
            <a:avLst/>
          </a:prstGeom>
          <a:noFill/>
          <a:ln w="635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19672" y="2996952"/>
            <a:ext cx="5760640" cy="1656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5400" b="1" dirty="0"/>
              <a:t>Philosophy of </a:t>
            </a:r>
            <a:r>
              <a:rPr lang="en-US" sz="5400" b="1" dirty="0" smtClean="0"/>
              <a:t>art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65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340768"/>
            <a:ext cx="6192688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en-CA" sz="3400" b="1" dirty="0" smtClean="0"/>
              <a:t>Plato </a:t>
            </a:r>
            <a:r>
              <a:rPr lang="en-CA" sz="1600" b="1" dirty="0" smtClean="0"/>
              <a:t>(428/427 </a:t>
            </a:r>
            <a:r>
              <a:rPr lang="en-CA" sz="1600" b="1" dirty="0"/>
              <a:t>or 424/423 – 348/347 BCE)</a:t>
            </a:r>
            <a:endParaRPr lang="en-US" sz="16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9512" y="5992842"/>
            <a:ext cx="5184575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800" dirty="0">
                <a:solidFill>
                  <a:srgbClr val="000000"/>
                </a:solidFill>
              </a:rPr>
              <a:t>Image Credit: http://allhiphop.com/2012/03/06/hip-hop-rumors-biggies-unheard-tupac-diss/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1" y="4797152"/>
            <a:ext cx="4320480" cy="24482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n-CA" sz="1800" spc="-150" dirty="0">
                <a:solidFill>
                  <a:srgbClr val="000000"/>
                </a:solidFill>
              </a:rPr>
              <a:t>What would Plato think about the impact of the art created by Tupac and Biggie?</a:t>
            </a:r>
          </a:p>
          <a:p>
            <a:pPr algn="l">
              <a:buClr>
                <a:srgbClr val="009999"/>
              </a:buClr>
            </a:pPr>
            <a:r>
              <a:rPr lang="en-CA" sz="1800" spc="-150" dirty="0">
                <a:solidFill>
                  <a:srgbClr val="000000"/>
                </a:solidFill>
              </a:rPr>
              <a:t>Was it good for society? Can you think of other examples that would support his position?</a:t>
            </a:r>
          </a:p>
        </p:txBody>
      </p:sp>
      <p:pic>
        <p:nvPicPr>
          <p:cNvPr id="8" name="Picture 7" descr="TupacBiggie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4" y="1772816"/>
            <a:ext cx="3799788" cy="283464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009999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20072" y="1866604"/>
            <a:ext cx="3572861" cy="41262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Plato felt that since we don’t use reason to create art, art has little value.  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Plato felt art was harmful because it intensified emotions, and actions, in socially harmful ways</a:t>
            </a:r>
            <a:r>
              <a:rPr lang="en-CA" sz="2000" spc="-150" dirty="0" smtClean="0">
                <a:solidFill>
                  <a:srgbClr val="000000"/>
                </a:solidFill>
              </a:rPr>
              <a:t>. (</a:t>
            </a:r>
            <a:r>
              <a:rPr lang="en-CA" sz="2000" spc="-150" dirty="0">
                <a:solidFill>
                  <a:srgbClr val="000000"/>
                </a:solidFill>
              </a:rPr>
              <a:t>inside out thinking)</a:t>
            </a:r>
          </a:p>
          <a:p>
            <a:pPr algn="l">
              <a:buClr>
                <a:srgbClr val="009999"/>
              </a:buClr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He wanted to censor music and poetry.</a:t>
            </a:r>
          </a:p>
        </p:txBody>
      </p:sp>
    </p:spTree>
    <p:extLst>
      <p:ext uri="{BB962C8B-B14F-4D97-AF65-F5344CB8AC3E}">
        <p14:creationId xmlns:p14="http://schemas.microsoft.com/office/powerpoint/2010/main" val="12227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340768"/>
            <a:ext cx="6192688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en-CA" sz="3400" b="1" dirty="0"/>
              <a:t>Aristotle </a:t>
            </a:r>
            <a:r>
              <a:rPr lang="en-CA" sz="1600" b="1" dirty="0" smtClean="0"/>
              <a:t>(384</a:t>
            </a:r>
            <a:r>
              <a:rPr lang="en-CA" sz="1600" b="1" dirty="0"/>
              <a:t> – 322 BC</a:t>
            </a:r>
            <a:r>
              <a:rPr lang="en-CA" sz="1600" b="1" dirty="0" smtClean="0"/>
              <a:t>)</a:t>
            </a:r>
            <a:endParaRPr lang="en-US" sz="16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9512" y="5877272"/>
            <a:ext cx="5184575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Image credit: Taina Kanerva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8751" y="5007543"/>
            <a:ext cx="4320480" cy="24482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n-CA" sz="1800" spc="-150" dirty="0">
                <a:solidFill>
                  <a:srgbClr val="000000"/>
                </a:solidFill>
              </a:rPr>
              <a:t>What might this famous piece of art tell us about humanity?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20072" y="1866604"/>
            <a:ext cx="3572861" cy="41262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Aristotle felt art could provide insight into human existence.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What people create tells us something about humanity.  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He felt we should keep and protect art as it will provide keys to other civilizations.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Art is an imitation of life (outside in thinking).</a:t>
            </a:r>
          </a:p>
        </p:txBody>
      </p:sp>
      <p:pic>
        <p:nvPicPr>
          <p:cNvPr id="7" name="Content Placeholder 15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9" y="1818469"/>
            <a:ext cx="4038600" cy="3028950"/>
          </a:xfrm>
          <a:prstGeom prst="rect">
            <a:avLst/>
          </a:prstGeom>
          <a:solidFill>
            <a:schemeClr val="bg1"/>
          </a:solidFill>
          <a:ln w="63500"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35101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95736" y="1844824"/>
            <a:ext cx="5472608" cy="5976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600" b="1" spc="-150" dirty="0">
                <a:solidFill>
                  <a:srgbClr val="000000"/>
                </a:solidFill>
              </a:rPr>
              <a:t>On your own, contemplate the following </a:t>
            </a:r>
            <a:r>
              <a:rPr lang="en-CA" sz="2600" b="1" spc="-150" dirty="0" smtClean="0">
                <a:solidFill>
                  <a:srgbClr val="000000"/>
                </a:solidFill>
              </a:rPr>
              <a:t>questions</a:t>
            </a:r>
          </a:p>
          <a:p>
            <a:pPr algn="l"/>
            <a:endParaRPr lang="en-CA" sz="2600" spc="-150" dirty="0">
              <a:solidFill>
                <a:srgbClr val="000000"/>
              </a:solidFill>
            </a:endParaRPr>
          </a:p>
          <a:p>
            <a:pPr algn="l"/>
            <a:r>
              <a:rPr lang="en-CA" sz="2600" b="1" spc="-150" dirty="0" smtClean="0">
                <a:solidFill>
                  <a:srgbClr val="000000"/>
                </a:solidFill>
              </a:rPr>
              <a:t>1. </a:t>
            </a:r>
            <a:r>
              <a:rPr lang="en-CA" sz="2600" spc="-150" dirty="0" smtClean="0">
                <a:solidFill>
                  <a:srgbClr val="000000"/>
                </a:solidFill>
              </a:rPr>
              <a:t>How </a:t>
            </a:r>
            <a:r>
              <a:rPr lang="en-CA" sz="2600" spc="-150" dirty="0">
                <a:solidFill>
                  <a:srgbClr val="000000"/>
                </a:solidFill>
              </a:rPr>
              <a:t>do you define </a:t>
            </a:r>
            <a:r>
              <a:rPr lang="en-CA" sz="2600" spc="-150" dirty="0" smtClean="0">
                <a:solidFill>
                  <a:srgbClr val="000000"/>
                </a:solidFill>
              </a:rPr>
              <a:t>art</a:t>
            </a:r>
            <a:r>
              <a:rPr lang="en-CA" sz="2600" spc="-150" dirty="0">
                <a:solidFill>
                  <a:srgbClr val="000000"/>
                </a:solidFill>
              </a:rPr>
              <a:t>?</a:t>
            </a:r>
          </a:p>
          <a:p>
            <a:pPr algn="l"/>
            <a:endParaRPr lang="en-CA" sz="2600" spc="-150" dirty="0">
              <a:solidFill>
                <a:srgbClr val="000000"/>
              </a:solidFill>
            </a:endParaRPr>
          </a:p>
          <a:p>
            <a:pPr algn="l"/>
            <a:r>
              <a:rPr lang="en-CA" sz="2600" b="1" spc="-150" dirty="0" smtClean="0">
                <a:solidFill>
                  <a:srgbClr val="000000"/>
                </a:solidFill>
              </a:rPr>
              <a:t>2. </a:t>
            </a:r>
            <a:r>
              <a:rPr lang="en-CA" sz="2600" spc="-150" dirty="0" smtClean="0">
                <a:solidFill>
                  <a:srgbClr val="000000"/>
                </a:solidFill>
              </a:rPr>
              <a:t>Why </a:t>
            </a:r>
            <a:r>
              <a:rPr lang="en-CA" sz="2600" spc="-150" dirty="0">
                <a:solidFill>
                  <a:srgbClr val="000000"/>
                </a:solidFill>
              </a:rPr>
              <a:t>do you feel your definition encompasses all that art is?</a:t>
            </a:r>
          </a:p>
        </p:txBody>
      </p:sp>
    </p:spTree>
    <p:extLst>
      <p:ext uri="{BB962C8B-B14F-4D97-AF65-F5344CB8AC3E}">
        <p14:creationId xmlns:p14="http://schemas.microsoft.com/office/powerpoint/2010/main" val="41097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46703" y="4458771"/>
            <a:ext cx="3521047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Moonlight Fjord, </a:t>
            </a:r>
            <a:r>
              <a:rPr lang="en-CA" sz="1200" dirty="0" smtClean="0">
                <a:solidFill>
                  <a:srgbClr val="000000"/>
                </a:solidFill>
              </a:rPr>
              <a:t>Image </a:t>
            </a:r>
            <a:r>
              <a:rPr lang="en-CA" sz="1200" dirty="0">
                <a:solidFill>
                  <a:srgbClr val="000000"/>
                </a:solidFill>
              </a:rPr>
              <a:t>Credit: Taina Kanerva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8750" y="5007543"/>
            <a:ext cx="7249633" cy="86972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n-CA" sz="1800" spc="-150" dirty="0">
                <a:solidFill>
                  <a:srgbClr val="000000"/>
                </a:solidFill>
              </a:rPr>
              <a:t>“When we make new music we don’t just record rain.  We invent new sounds.  Yet people have trouble accepting painting that does not look like </a:t>
            </a:r>
            <a:r>
              <a:rPr lang="en-CA" sz="1800" spc="-150" dirty="0" smtClean="0">
                <a:solidFill>
                  <a:srgbClr val="000000"/>
                </a:solidFill>
              </a:rPr>
              <a:t>nature.. Why </a:t>
            </a:r>
            <a:r>
              <a:rPr lang="en-CA" sz="1800" spc="-150" dirty="0">
                <a:solidFill>
                  <a:srgbClr val="000000"/>
                </a:solidFill>
              </a:rPr>
              <a:t>is it okay with music but not painting?”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2" t="5957" r="14629" b="9572"/>
          <a:stretch/>
        </p:blipFill>
        <p:spPr>
          <a:xfrm>
            <a:off x="323528" y="1268760"/>
            <a:ext cx="3544222" cy="3118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Content Placeholder 6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01339"/>
            <a:ext cx="4115113" cy="308633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333629" y="4458771"/>
            <a:ext cx="3521047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Moonlight Fjord, </a:t>
            </a:r>
            <a:r>
              <a:rPr lang="en-CA" sz="1200" dirty="0" smtClean="0">
                <a:solidFill>
                  <a:srgbClr val="000000"/>
                </a:solidFill>
              </a:rPr>
              <a:t>Image </a:t>
            </a:r>
            <a:r>
              <a:rPr lang="en-CA" sz="1200" dirty="0">
                <a:solidFill>
                  <a:srgbClr val="000000"/>
                </a:solidFill>
              </a:rPr>
              <a:t>Credit: Taina Kanerva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08104" y="5805264"/>
            <a:ext cx="3521047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Pat, AGO tour guide, Dec 2013</a:t>
            </a:r>
          </a:p>
        </p:txBody>
      </p:sp>
    </p:spTree>
    <p:extLst>
      <p:ext uri="{BB962C8B-B14F-4D97-AF65-F5344CB8AC3E}">
        <p14:creationId xmlns:p14="http://schemas.microsoft.com/office/powerpoint/2010/main" val="15513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340768"/>
            <a:ext cx="7704856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en-CA" sz="3400" b="1" dirty="0"/>
              <a:t>Oscar Wilde </a:t>
            </a:r>
            <a:r>
              <a:rPr lang="en-CA" sz="1600" b="1" dirty="0"/>
              <a:t>16 October </a:t>
            </a:r>
            <a:r>
              <a:rPr lang="en-CA" sz="1600" b="1" dirty="0" smtClean="0"/>
              <a:t>1854–30 </a:t>
            </a:r>
            <a:r>
              <a:rPr lang="en-CA" sz="1600" b="1" dirty="0"/>
              <a:t>November 1900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24128" y="5703981"/>
            <a:ext cx="5184575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 err="1">
                <a:solidFill>
                  <a:srgbClr val="000000"/>
                </a:solidFill>
              </a:rPr>
              <a:t>Vigeland</a:t>
            </a:r>
            <a:r>
              <a:rPr lang="en-CA" sz="1200" dirty="0">
                <a:solidFill>
                  <a:srgbClr val="000000"/>
                </a:solidFill>
              </a:rPr>
              <a:t> - The Wheel of Life (</a:t>
            </a:r>
            <a:r>
              <a:rPr lang="en-CA" sz="1200" dirty="0" err="1">
                <a:solidFill>
                  <a:srgbClr val="000000"/>
                </a:solidFill>
              </a:rPr>
              <a:t>lijshjulet</a:t>
            </a:r>
            <a:r>
              <a:rPr lang="en-CA" sz="1200" dirty="0">
                <a:solidFill>
                  <a:srgbClr val="000000"/>
                </a:solidFill>
              </a:rPr>
              <a:t>)</a:t>
            </a:r>
          </a:p>
          <a:p>
            <a:pPr algn="l"/>
            <a:r>
              <a:rPr lang="en-CA" sz="1200" dirty="0">
                <a:solidFill>
                  <a:srgbClr val="000000"/>
                </a:solidFill>
              </a:rPr>
              <a:t>Image Credit: Taina Kanerva 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9464" y="5366754"/>
            <a:ext cx="4320480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n-CA" sz="1800" spc="-150" dirty="0">
                <a:solidFill>
                  <a:srgbClr val="000000"/>
                </a:solidFill>
              </a:rPr>
              <a:t>What would Plato think about this piece of art?  Do you agree with Plato or Oscar Wilde?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08104" y="1866604"/>
            <a:ext cx="3096344" cy="41262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In contrast to Plato, Wilde believed that art has no specific influence or instructional purpose.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Art should be created for art’s sake.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“A work of art is useless as a flower is useless.  A flower blossoms for its own joy.”</a:t>
            </a:r>
          </a:p>
        </p:txBody>
      </p:sp>
      <p:pic>
        <p:nvPicPr>
          <p:cNvPr id="8" name="Content Placeholder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8" y="1885763"/>
            <a:ext cx="4361906" cy="3271429"/>
          </a:xfrm>
          <a:prstGeom prst="rect">
            <a:avLst/>
          </a:prstGeom>
          <a:ln w="63500"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42332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340768"/>
            <a:ext cx="7704856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en-CA" sz="3400" b="1" dirty="0"/>
              <a:t>Immanuel </a:t>
            </a:r>
            <a:r>
              <a:rPr lang="en-CA" sz="3400" b="1" dirty="0" smtClean="0"/>
              <a:t>Kant </a:t>
            </a:r>
            <a:r>
              <a:rPr lang="en-CA" sz="1600" b="1" dirty="0"/>
              <a:t>22 April </a:t>
            </a:r>
            <a:r>
              <a:rPr lang="en-CA" sz="1600" b="1" dirty="0" smtClean="0"/>
              <a:t>1724–12 </a:t>
            </a:r>
            <a:r>
              <a:rPr lang="en-CA" sz="1600" b="1" dirty="0"/>
              <a:t>February 1804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3569" y="5229200"/>
            <a:ext cx="5184575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800" dirty="0" err="1" smtClean="0">
                <a:solidFill>
                  <a:srgbClr val="000000"/>
                </a:solidFill>
              </a:rPr>
              <a:t>Edvard</a:t>
            </a:r>
            <a:r>
              <a:rPr lang="en-CA" sz="800" dirty="0" smtClean="0">
                <a:solidFill>
                  <a:srgbClr val="000000"/>
                </a:solidFill>
              </a:rPr>
              <a:t> Munch–The </a:t>
            </a:r>
            <a:r>
              <a:rPr lang="en-CA" sz="800" dirty="0">
                <a:solidFill>
                  <a:srgbClr val="000000"/>
                </a:solidFill>
              </a:rPr>
              <a:t>Scream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7205" y="5517232"/>
            <a:ext cx="3600400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n-CA" sz="1800" spc="-150" dirty="0">
                <a:solidFill>
                  <a:srgbClr val="000000"/>
                </a:solidFill>
              </a:rPr>
              <a:t>What would Kant say about this piece?  It sold for $120 million in 2012.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35896" y="1866605"/>
            <a:ext cx="4968552" cy="27865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Kant believed that good art must be aesthetically pleasing (called Aestheticism).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He felt that we have three types of aesthetic judgements. </a:t>
            </a:r>
            <a:r>
              <a:rPr lang="en-CA" sz="2000" spc="-150" dirty="0" smtClean="0">
                <a:solidFill>
                  <a:srgbClr val="000000"/>
                </a:solidFill>
              </a:rPr>
              <a:t>The </a:t>
            </a:r>
            <a:r>
              <a:rPr lang="en-CA" sz="2000" spc="-150" dirty="0">
                <a:solidFill>
                  <a:srgbClr val="000000"/>
                </a:solidFill>
              </a:rPr>
              <a:t>first two are based on personal connection.    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1) The </a:t>
            </a:r>
            <a:r>
              <a:rPr lang="en-CA" sz="2000" spc="-150" dirty="0" smtClean="0">
                <a:solidFill>
                  <a:srgbClr val="000000"/>
                </a:solidFill>
              </a:rPr>
              <a:t>Agreeable–based </a:t>
            </a:r>
            <a:r>
              <a:rPr lang="en-CA" sz="2000" spc="-150" dirty="0">
                <a:solidFill>
                  <a:srgbClr val="000000"/>
                </a:solidFill>
              </a:rPr>
              <a:t>on our senses </a:t>
            </a:r>
            <a:r>
              <a:rPr lang="en-CA" sz="2000" spc="-150" dirty="0" err="1">
                <a:solidFill>
                  <a:srgbClr val="000000"/>
                </a:solidFill>
              </a:rPr>
              <a:t>eg</a:t>
            </a:r>
            <a:r>
              <a:rPr lang="en-CA" sz="2000" spc="-150" dirty="0">
                <a:solidFill>
                  <a:srgbClr val="000000"/>
                </a:solidFill>
              </a:rPr>
              <a:t>/ the taste of </a:t>
            </a:r>
            <a:r>
              <a:rPr lang="en-CA" sz="2000" spc="-150" dirty="0" smtClean="0">
                <a:solidFill>
                  <a:srgbClr val="000000"/>
                </a:solidFill>
              </a:rPr>
              <a:t>food.</a:t>
            </a:r>
            <a:endParaRPr lang="en-CA" sz="2000" spc="-1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4" y="1913601"/>
            <a:ext cx="2567443" cy="3240360"/>
          </a:xfrm>
          <a:prstGeom prst="rect">
            <a:avLst/>
          </a:prstGeom>
          <a:ln w="63500" cap="sq" cmpd="thickThin">
            <a:solidFill>
              <a:srgbClr val="009999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776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99592" y="4264867"/>
            <a:ext cx="2796491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800" dirty="0" smtClean="0">
                <a:solidFill>
                  <a:srgbClr val="000000"/>
                </a:solidFill>
              </a:rPr>
              <a:t>Image </a:t>
            </a:r>
            <a:r>
              <a:rPr lang="en-CA" sz="800" dirty="0">
                <a:solidFill>
                  <a:srgbClr val="000000"/>
                </a:solidFill>
              </a:rPr>
              <a:t>Credit: Taina </a:t>
            </a:r>
            <a:r>
              <a:rPr lang="en-CA" sz="800" dirty="0" smtClean="0">
                <a:solidFill>
                  <a:srgbClr val="000000"/>
                </a:solidFill>
              </a:rPr>
              <a:t>Kanerva</a:t>
            </a:r>
            <a:endParaRPr lang="en-CA" sz="8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3755" y="4606568"/>
            <a:ext cx="3600400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n-CA" sz="1800" spc="-150" dirty="0">
                <a:solidFill>
                  <a:srgbClr val="000000"/>
                </a:solidFill>
              </a:rPr>
              <a:t>Would everyone call this art?  Is a bike lover more likely to enjoy this “art”? </a:t>
            </a:r>
            <a:r>
              <a:rPr lang="en-CA" sz="1800" spc="-150" dirty="0" smtClean="0">
                <a:solidFill>
                  <a:srgbClr val="000000"/>
                </a:solidFill>
              </a:rPr>
              <a:t>If </a:t>
            </a:r>
            <a:r>
              <a:rPr lang="en-CA" sz="1800" spc="-150" dirty="0">
                <a:solidFill>
                  <a:srgbClr val="000000"/>
                </a:solidFill>
              </a:rPr>
              <a:t>we remove our personal connection to bikes would we describe this as art?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44008" y="1700808"/>
            <a:ext cx="4032448" cy="27865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2) The </a:t>
            </a:r>
            <a:r>
              <a:rPr lang="en-CA" sz="2000" spc="-150" dirty="0" smtClean="0">
                <a:solidFill>
                  <a:srgbClr val="000000"/>
                </a:solidFill>
              </a:rPr>
              <a:t>Good</a:t>
            </a:r>
            <a:r>
              <a:rPr lang="en-CA" sz="2000" spc="-150" dirty="0">
                <a:solidFill>
                  <a:srgbClr val="000000"/>
                </a:solidFill>
              </a:rPr>
              <a:t>–</a:t>
            </a:r>
            <a:r>
              <a:rPr lang="en-CA" sz="2000" spc="-150" dirty="0" smtClean="0">
                <a:solidFill>
                  <a:srgbClr val="000000"/>
                </a:solidFill>
              </a:rPr>
              <a:t>based </a:t>
            </a:r>
            <a:r>
              <a:rPr lang="en-CA" sz="2000" spc="-150" dirty="0">
                <a:solidFill>
                  <a:srgbClr val="000000"/>
                </a:solidFill>
              </a:rPr>
              <a:t>on function </a:t>
            </a:r>
            <a:r>
              <a:rPr lang="en-CA" sz="2000" spc="-150" dirty="0" err="1">
                <a:solidFill>
                  <a:srgbClr val="000000"/>
                </a:solidFill>
              </a:rPr>
              <a:t>eg</a:t>
            </a:r>
            <a:r>
              <a:rPr lang="en-CA" sz="2000" spc="-150" dirty="0">
                <a:solidFill>
                  <a:srgbClr val="000000"/>
                </a:solidFill>
              </a:rPr>
              <a:t>/ this jacket keeps me warm.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3) The </a:t>
            </a:r>
            <a:r>
              <a:rPr lang="en-CA" sz="2000" spc="-150" dirty="0" smtClean="0">
                <a:solidFill>
                  <a:srgbClr val="000000"/>
                </a:solidFill>
              </a:rPr>
              <a:t>Beautiful–not </a:t>
            </a:r>
            <a:r>
              <a:rPr lang="en-CA" sz="2000" spc="-150" dirty="0">
                <a:solidFill>
                  <a:srgbClr val="000000"/>
                </a:solidFill>
              </a:rPr>
              <a:t>based on personal purpose or pleasurable sensations it brings about</a:t>
            </a:r>
            <a:r>
              <a:rPr lang="en-CA" sz="2000" spc="-150" dirty="0" smtClean="0">
                <a:solidFill>
                  <a:srgbClr val="000000"/>
                </a:solidFill>
              </a:rPr>
              <a:t>. </a:t>
            </a:r>
            <a:r>
              <a:rPr lang="en-CA" sz="2000" spc="-150" dirty="0">
                <a:solidFill>
                  <a:srgbClr val="000000"/>
                </a:solidFill>
              </a:rPr>
              <a:t>It is universal.  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Good art is beautiful and to appreciate it we must be disinterested in our personal connection. </a:t>
            </a:r>
            <a:r>
              <a:rPr lang="en-CA" sz="2000" spc="-150" dirty="0" smtClean="0">
                <a:solidFill>
                  <a:srgbClr val="000000"/>
                </a:solidFill>
              </a:rPr>
              <a:t>We </a:t>
            </a:r>
            <a:r>
              <a:rPr lang="en-CA" sz="2000" spc="-150" dirty="0">
                <a:solidFill>
                  <a:srgbClr val="000000"/>
                </a:solidFill>
              </a:rPr>
              <a:t>must not judge it with our emotions.</a:t>
            </a: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3216000" cy="2412000"/>
          </a:xfrm>
          <a:prstGeom prst="rect">
            <a:avLst/>
          </a:prstGeom>
          <a:ln w="63500"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12445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340768"/>
            <a:ext cx="7704856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en-CA" sz="3400" b="1" dirty="0"/>
              <a:t>Leo </a:t>
            </a:r>
            <a:r>
              <a:rPr lang="en-CA" sz="3400" b="1" dirty="0" smtClean="0"/>
              <a:t>Tolstoy </a:t>
            </a:r>
            <a:r>
              <a:rPr lang="en-CA" sz="1600" b="1" dirty="0"/>
              <a:t>1828-1910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5576" y="4580097"/>
            <a:ext cx="2796491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800" dirty="0">
                <a:solidFill>
                  <a:srgbClr val="000000"/>
                </a:solidFill>
              </a:rPr>
              <a:t>Image </a:t>
            </a:r>
            <a:r>
              <a:rPr lang="fr-FR" sz="800" dirty="0" err="1">
                <a:solidFill>
                  <a:srgbClr val="000000"/>
                </a:solidFill>
              </a:rPr>
              <a:t>Credit</a:t>
            </a:r>
            <a:r>
              <a:rPr lang="fr-FR" sz="800" dirty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fr-FR" sz="800" dirty="0">
                <a:solidFill>
                  <a:srgbClr val="000000"/>
                </a:solidFill>
              </a:rPr>
              <a:t>http://rollingout.com/photos/celebrity-photos-photos/comedian-chris-rock-turns-49/#1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2156" y="5200755"/>
            <a:ext cx="2975748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n-CA" sz="1800" spc="-150" dirty="0">
                <a:solidFill>
                  <a:srgbClr val="000000"/>
                </a:solidFill>
              </a:rPr>
              <a:t>According to Tolstoy, would Chris Rock qualify as an artist?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5856" y="2010620"/>
            <a:ext cx="5400600" cy="27865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Rejected Kant’s idea that art must be aesthetically pleasing.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He felt the sole purpose is to convey emotion. 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He felt that if everyday people cannot understand the emotion then it is not good art.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405" y="1789337"/>
            <a:ext cx="1692951" cy="264777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468728"/>
            <a:ext cx="7704856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en-CA" sz="3400" b="1" dirty="0"/>
              <a:t>Idealist </a:t>
            </a:r>
            <a:r>
              <a:rPr lang="en-CA" sz="3400" b="1" dirty="0" smtClean="0"/>
              <a:t>theory</a:t>
            </a:r>
            <a:endParaRPr lang="en-CA" sz="16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967550"/>
            <a:ext cx="2796491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800" dirty="0">
                <a:solidFill>
                  <a:srgbClr val="000000"/>
                </a:solidFill>
              </a:rPr>
              <a:t>Image </a:t>
            </a:r>
            <a:r>
              <a:rPr lang="fr-FR" sz="800" dirty="0" err="1">
                <a:solidFill>
                  <a:srgbClr val="000000"/>
                </a:solidFill>
              </a:rPr>
              <a:t>Credit</a:t>
            </a:r>
            <a:r>
              <a:rPr lang="fr-FR" sz="800" dirty="0">
                <a:solidFill>
                  <a:srgbClr val="000000"/>
                </a:solidFill>
              </a:rPr>
              <a:t>: http://www.williamhung.net/bio.html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5445224"/>
            <a:ext cx="7704856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n-CA" sz="1800" spc="-150" dirty="0">
                <a:solidFill>
                  <a:srgbClr val="000000"/>
                </a:solidFill>
              </a:rPr>
              <a:t>What would Collingwood think about William Hung?  Would Tolstoy agree?</a:t>
            </a:r>
          </a:p>
          <a:p>
            <a:pPr algn="l">
              <a:buClr>
                <a:srgbClr val="009999"/>
              </a:buClr>
            </a:pPr>
            <a:r>
              <a:rPr lang="en-CA" sz="1800" spc="-150" dirty="0">
                <a:solidFill>
                  <a:srgbClr val="000000"/>
                </a:solidFill>
              </a:rPr>
              <a:t>https://www.youtube.com/watch?v=9RrLQUN8UJg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5856" y="2044792"/>
            <a:ext cx="5400600" cy="27865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R.G. Collingwood felt that art must have no practical purpose otherwise it becomes craft.  e.g./ a quilt keeps you warm thus it is not art.  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A work can be judged by the degree to which the artist’s intended emotion is communicated.  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It is good if it makes the observer share the same emotion as the creator. </a:t>
            </a:r>
            <a:r>
              <a:rPr lang="en-CA" sz="2000" spc="-150" dirty="0" smtClean="0">
                <a:solidFill>
                  <a:srgbClr val="000000"/>
                </a:solidFill>
              </a:rPr>
              <a:t>It </a:t>
            </a:r>
            <a:r>
              <a:rPr lang="en-CA" sz="2000" spc="-150" dirty="0">
                <a:solidFill>
                  <a:srgbClr val="000000"/>
                </a:solidFill>
              </a:rPr>
              <a:t>is about an honest authentic creation.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44792"/>
            <a:ext cx="2057054" cy="274273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94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340768"/>
            <a:ext cx="7704856" cy="8801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400" b="1" dirty="0"/>
              <a:t>Which piece makes you feel the artist’s intended emotion?</a:t>
            </a:r>
            <a:endParaRPr lang="en-CA" sz="16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7045" y="5589240"/>
            <a:ext cx="2796491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800" dirty="0">
                <a:solidFill>
                  <a:srgbClr val="000000"/>
                </a:solidFill>
              </a:rPr>
              <a:t>Image </a:t>
            </a:r>
            <a:r>
              <a:rPr lang="fr-FR" sz="800" dirty="0" err="1">
                <a:solidFill>
                  <a:srgbClr val="000000"/>
                </a:solidFill>
              </a:rPr>
              <a:t>Credit</a:t>
            </a:r>
            <a:r>
              <a:rPr lang="fr-FR" sz="800" dirty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fr-FR" sz="800" dirty="0">
                <a:solidFill>
                  <a:srgbClr val="000000"/>
                </a:solidFill>
              </a:rPr>
              <a:t>http://www.unicornlady.net/Gallery/images/9-2/winged_unicorn_nmbr_I.jpg</a:t>
            </a:r>
          </a:p>
        </p:txBody>
      </p:sp>
      <p:pic>
        <p:nvPicPr>
          <p:cNvPr id="7" name="Picture 6" descr="winged_unicorn_nmbr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4" y="2461511"/>
            <a:ext cx="2426801" cy="2987501"/>
          </a:xfrm>
          <a:prstGeom prst="rect">
            <a:avLst/>
          </a:prstGeom>
          <a:noFill/>
          <a:ln w="635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ry-baby-murphy-ellio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77611"/>
            <a:ext cx="2145766" cy="2971402"/>
          </a:xfrm>
          <a:prstGeom prst="rect">
            <a:avLst/>
          </a:prstGeom>
          <a:noFill/>
          <a:ln w="635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642229" y="5589240"/>
            <a:ext cx="2796491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800" dirty="0">
                <a:solidFill>
                  <a:srgbClr val="000000"/>
                </a:solidFill>
              </a:rPr>
              <a:t>Image </a:t>
            </a:r>
            <a:r>
              <a:rPr lang="fr-FR" sz="800" dirty="0" err="1" smtClean="0">
                <a:solidFill>
                  <a:srgbClr val="000000"/>
                </a:solidFill>
              </a:rPr>
              <a:t>Credit</a:t>
            </a:r>
            <a:r>
              <a:rPr lang="fr-FR" sz="800" dirty="0" smtClean="0">
                <a:solidFill>
                  <a:srgbClr val="000000"/>
                </a:solidFill>
              </a:rPr>
              <a:t>:</a:t>
            </a:r>
            <a:endParaRPr lang="fr-FR" sz="800" dirty="0">
              <a:solidFill>
                <a:srgbClr val="000000"/>
              </a:solidFill>
            </a:endParaRPr>
          </a:p>
          <a:p>
            <a:pPr algn="l"/>
            <a:r>
              <a:rPr lang="fr-FR" sz="800" dirty="0">
                <a:solidFill>
                  <a:srgbClr val="000000"/>
                </a:solidFill>
              </a:rPr>
              <a:t>http://fineartamerica.com/images-small/cry-</a:t>
            </a:r>
          </a:p>
          <a:p>
            <a:pPr algn="l"/>
            <a:r>
              <a:rPr lang="fr-FR" sz="800" dirty="0">
                <a:solidFill>
                  <a:srgbClr val="000000"/>
                </a:solidFill>
              </a:rPr>
              <a:t>baby-murphy-elliott.jpg</a:t>
            </a:r>
          </a:p>
        </p:txBody>
      </p:sp>
    </p:spTree>
    <p:extLst>
      <p:ext uri="{BB962C8B-B14F-4D97-AF65-F5344CB8AC3E}">
        <p14:creationId xmlns:p14="http://schemas.microsoft.com/office/powerpoint/2010/main" val="22008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700808"/>
            <a:ext cx="7704856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en-CA" sz="3400" b="1" dirty="0"/>
              <a:t>Aesthetic </a:t>
            </a:r>
            <a:r>
              <a:rPr lang="en-CA" sz="3400" b="1" dirty="0"/>
              <a:t>e</a:t>
            </a:r>
            <a:r>
              <a:rPr lang="en-CA" sz="3400" b="1" dirty="0" smtClean="0"/>
              <a:t>motion</a:t>
            </a:r>
            <a:endParaRPr lang="en-CA" sz="16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5389" y="4797152"/>
            <a:ext cx="2796491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800" b="1" dirty="0">
                <a:solidFill>
                  <a:srgbClr val="000000"/>
                </a:solidFill>
              </a:rPr>
              <a:t>Thunder Cloud, 1912</a:t>
            </a:r>
          </a:p>
          <a:p>
            <a:pPr algn="l"/>
            <a:r>
              <a:rPr lang="en-CA" sz="800" dirty="0">
                <a:solidFill>
                  <a:srgbClr val="000000"/>
                </a:solidFill>
              </a:rPr>
              <a:t>Tom Thomson </a:t>
            </a:r>
            <a:br>
              <a:rPr lang="en-CA" sz="800" dirty="0">
                <a:solidFill>
                  <a:srgbClr val="000000"/>
                </a:solidFill>
              </a:rPr>
            </a:br>
            <a:r>
              <a:rPr lang="en-CA" sz="800" dirty="0">
                <a:solidFill>
                  <a:srgbClr val="000000"/>
                </a:solidFill>
              </a:rPr>
              <a:t>Bequest of Dr. </a:t>
            </a:r>
            <a:r>
              <a:rPr lang="en-CA" sz="800" dirty="0" err="1">
                <a:solidFill>
                  <a:srgbClr val="000000"/>
                </a:solidFill>
              </a:rPr>
              <a:t>J.M</a:t>
            </a:r>
            <a:r>
              <a:rPr lang="en-CA" sz="800" dirty="0">
                <a:solidFill>
                  <a:srgbClr val="000000"/>
                </a:solidFill>
              </a:rPr>
              <a:t>. </a:t>
            </a:r>
            <a:r>
              <a:rPr lang="en-CA" sz="800" dirty="0" err="1">
                <a:solidFill>
                  <a:srgbClr val="000000"/>
                </a:solidFill>
              </a:rPr>
              <a:t>MacCallum</a:t>
            </a:r>
            <a:r>
              <a:rPr lang="en-CA" sz="800" dirty="0">
                <a:solidFill>
                  <a:srgbClr val="000000"/>
                </a:solidFill>
              </a:rPr>
              <a:t>, Toronto, 1944</a:t>
            </a:r>
            <a:br>
              <a:rPr lang="en-CA" sz="800" dirty="0">
                <a:solidFill>
                  <a:srgbClr val="000000"/>
                </a:solidFill>
              </a:rPr>
            </a:br>
            <a:r>
              <a:rPr lang="en-CA" sz="800" dirty="0">
                <a:solidFill>
                  <a:srgbClr val="000000"/>
                </a:solidFill>
              </a:rPr>
              <a:t>National Gallery of Canada (no. 4708)</a:t>
            </a:r>
          </a:p>
          <a:p>
            <a:pPr algn="l"/>
            <a:r>
              <a:rPr lang="en-CA" sz="800" dirty="0">
                <a:solidFill>
                  <a:srgbClr val="000000"/>
                </a:solidFill>
              </a:rPr>
              <a:t>http://www.gallery.ca/en/see/collections/artwork.php?mkey=2180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92660" y="2165221"/>
            <a:ext cx="4320480" cy="27865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n-CA" sz="2000" spc="-150" dirty="0">
                <a:solidFill>
                  <a:srgbClr val="000000"/>
                </a:solidFill>
              </a:rPr>
              <a:t>Clive Bell’s “significant form theory” evaluates two things:</a:t>
            </a:r>
          </a:p>
          <a:p>
            <a:pPr marL="285750" indent="-28575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009999"/>
              </a:buClr>
              <a:buFont typeface="+mj-lt"/>
              <a:buAutoNum type="arabicPeriod"/>
            </a:pPr>
            <a:r>
              <a:rPr lang="en-CA" sz="2000" spc="-150" dirty="0">
                <a:solidFill>
                  <a:srgbClr val="000000"/>
                </a:solidFill>
              </a:rPr>
              <a:t>How the elements within a work of art are combined (</a:t>
            </a:r>
            <a:r>
              <a:rPr lang="en-CA" sz="2000" spc="-150" dirty="0" err="1">
                <a:solidFill>
                  <a:srgbClr val="000000"/>
                </a:solidFill>
              </a:rPr>
              <a:t>eg</a:t>
            </a:r>
            <a:r>
              <a:rPr lang="en-CA" sz="2000" spc="-150" dirty="0">
                <a:solidFill>
                  <a:srgbClr val="000000"/>
                </a:solidFill>
              </a:rPr>
              <a:t>. </a:t>
            </a:r>
            <a:r>
              <a:rPr lang="en-CA" sz="2000" spc="-150" dirty="0" smtClean="0">
                <a:solidFill>
                  <a:srgbClr val="000000"/>
                </a:solidFill>
              </a:rPr>
              <a:t>Beauty)      AND</a:t>
            </a:r>
            <a:endParaRPr lang="en-CA" sz="2000" spc="-150" dirty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009999"/>
              </a:buClr>
              <a:buFont typeface="+mj-lt"/>
              <a:buAutoNum type="arabicPeriod"/>
            </a:pPr>
            <a:r>
              <a:rPr lang="en-CA" sz="2000" spc="-150" dirty="0">
                <a:solidFill>
                  <a:srgbClr val="000000"/>
                </a:solidFill>
              </a:rPr>
              <a:t>How work produces an aesthetic emotional reaction in the spectator.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165221"/>
            <a:ext cx="3374571" cy="2362200"/>
          </a:xfrm>
          <a:prstGeom prst="rect">
            <a:avLst/>
          </a:prstGeom>
          <a:noFill/>
          <a:ln w="635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6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700808"/>
            <a:ext cx="7704856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en-CA" sz="3400" b="1" dirty="0"/>
              <a:t>Aesthetics &amp; </a:t>
            </a:r>
            <a:r>
              <a:rPr lang="en-CA" sz="3400" b="1" dirty="0" smtClean="0"/>
              <a:t>appreciation</a:t>
            </a:r>
            <a:endParaRPr lang="en-CA" sz="16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5390" y="4797152"/>
            <a:ext cx="2004404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800" dirty="0" smtClean="0">
                <a:solidFill>
                  <a:srgbClr val="000000"/>
                </a:solidFill>
              </a:rPr>
              <a:t>Image Credit: http</a:t>
            </a:r>
            <a:r>
              <a:rPr lang="en-CA" sz="800" dirty="0">
                <a:solidFill>
                  <a:srgbClr val="000000"/>
                </a:solidFill>
              </a:rPr>
              <a:t>://www.simoncowellonline.com/photos-2013-2/4579198926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93339" y="2283748"/>
            <a:ext cx="5537284" cy="27865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David Hume – felt that some people have a greater aptitude for certain kinds of art and therefore their opinions give them more credibility. 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We must leave the assessment of good art versus bad art up to the experts. For example, American Idol, The Voice etc.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2851" y="5322988"/>
            <a:ext cx="5060976" cy="7703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n-CA" sz="2000" spc="-150" dirty="0">
                <a:solidFill>
                  <a:srgbClr val="000000"/>
                </a:solidFill>
              </a:rPr>
              <a:t>Should we listen to Simon Cowell’s opinions about music because he is an expert?</a:t>
            </a:r>
          </a:p>
        </p:txBody>
      </p:sp>
      <p:pic>
        <p:nvPicPr>
          <p:cNvPr id="8" name="Picture 7" descr="C:\Users\geotech5\Desktop\art and media\simon cowe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61" y="2204864"/>
            <a:ext cx="1861332" cy="2466643"/>
          </a:xfrm>
          <a:prstGeom prst="rect">
            <a:avLst/>
          </a:prstGeom>
          <a:noFill/>
          <a:ln w="63500"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60655" y="1592146"/>
            <a:ext cx="7704856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en-CA" sz="3400" b="1" dirty="0"/>
              <a:t>The Institutional Theory</a:t>
            </a:r>
            <a:endParaRPr lang="en-CA" sz="1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39952" y="2488294"/>
            <a:ext cx="4907053" cy="27865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Art in one culture may not be in another.  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Experts within the culture have the authority to define a work of art.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4293096"/>
            <a:ext cx="3297288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n-CA" sz="2000" spc="-150" dirty="0">
                <a:solidFill>
                  <a:srgbClr val="000000"/>
                </a:solidFill>
              </a:rPr>
              <a:t>Can a music critic from Prince Edward Island accurately review </a:t>
            </a:r>
            <a:r>
              <a:rPr lang="en-CA" sz="2000" spc="-150" dirty="0" smtClean="0">
                <a:solidFill>
                  <a:srgbClr val="000000"/>
                </a:solidFill>
              </a:rPr>
              <a:t> a </a:t>
            </a:r>
            <a:r>
              <a:rPr lang="en-CA" sz="2000" spc="-150" dirty="0">
                <a:solidFill>
                  <a:srgbClr val="000000"/>
                </a:solidFill>
              </a:rPr>
              <a:t>Norwegian Dance?</a:t>
            </a:r>
          </a:p>
        </p:txBody>
      </p:sp>
      <p:pic>
        <p:nvPicPr>
          <p:cNvPr id="7" name="Picture 2" descr="D:\Pictures\Pictures\norway\P1150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55" y="2107239"/>
            <a:ext cx="2827524" cy="3770033"/>
          </a:xfrm>
          <a:prstGeom prst="rect">
            <a:avLst/>
          </a:prstGeom>
          <a:noFill/>
          <a:ln w="63500"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59632" y="2060848"/>
            <a:ext cx="7272808" cy="5976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600" spc="-150" dirty="0">
                <a:solidFill>
                  <a:srgbClr val="000000"/>
                </a:solidFill>
              </a:rPr>
              <a:t>Now, in small groups share your definitions of art. Then as a group answer the following questions</a:t>
            </a:r>
            <a:r>
              <a:rPr lang="en-CA" sz="2600" spc="-150" dirty="0" smtClean="0">
                <a:solidFill>
                  <a:srgbClr val="000000"/>
                </a:solidFill>
              </a:rPr>
              <a:t>:</a:t>
            </a:r>
            <a:endParaRPr lang="en-CA" sz="2600" spc="-150" dirty="0">
              <a:solidFill>
                <a:srgbClr val="000000"/>
              </a:solidFill>
            </a:endParaRPr>
          </a:p>
          <a:p>
            <a:pPr algn="l"/>
            <a:endParaRPr lang="en-CA" sz="800" spc="-150" dirty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How are your definitions of art different?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As a group try to define art?</a:t>
            </a:r>
          </a:p>
        </p:txBody>
      </p:sp>
    </p:spTree>
    <p:extLst>
      <p:ext uri="{BB962C8B-B14F-4D97-AF65-F5344CB8AC3E}">
        <p14:creationId xmlns:p14="http://schemas.microsoft.com/office/powerpoint/2010/main" val="33297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6332" y="2420888"/>
            <a:ext cx="7916107" cy="3528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 defTabSz="1169988" fontAlgn="t">
              <a:buFont typeface="+mj-lt"/>
              <a:buAutoNum type="arabicPeriod"/>
            </a:pPr>
            <a:r>
              <a:rPr lang="en-CA" sz="2800" dirty="0" err="1">
                <a:solidFill>
                  <a:srgbClr val="000000"/>
                </a:solidFill>
              </a:rPr>
              <a:t>Langt</a:t>
            </a:r>
            <a:r>
              <a:rPr lang="en-CA" sz="2800" dirty="0">
                <a:solidFill>
                  <a:srgbClr val="000000"/>
                </a:solidFill>
              </a:rPr>
              <a:t> </a:t>
            </a:r>
            <a:r>
              <a:rPr lang="en-CA" sz="2800" dirty="0" err="1">
                <a:solidFill>
                  <a:srgbClr val="000000"/>
                </a:solidFill>
              </a:rPr>
              <a:t>nord</a:t>
            </a:r>
            <a:r>
              <a:rPr lang="en-CA" sz="2800" dirty="0">
                <a:solidFill>
                  <a:srgbClr val="000000"/>
                </a:solidFill>
              </a:rPr>
              <a:t>, </a:t>
            </a:r>
            <a:r>
              <a:rPr lang="en-CA" sz="2800" dirty="0" err="1">
                <a:solidFill>
                  <a:srgbClr val="000000"/>
                </a:solidFill>
              </a:rPr>
              <a:t>i</a:t>
            </a:r>
            <a:r>
              <a:rPr lang="en-CA" sz="2800" dirty="0">
                <a:solidFill>
                  <a:srgbClr val="000000"/>
                </a:solidFill>
              </a:rPr>
              <a:t> </a:t>
            </a:r>
            <a:r>
              <a:rPr lang="en-CA" sz="2800" dirty="0" err="1">
                <a:solidFill>
                  <a:srgbClr val="000000"/>
                </a:solidFill>
              </a:rPr>
              <a:t>fjello</a:t>
            </a:r>
            <a:endParaRPr lang="en-CA" sz="2800" dirty="0">
              <a:solidFill>
                <a:srgbClr val="000000"/>
              </a:solidFill>
            </a:endParaRPr>
          </a:p>
          <a:p>
            <a:pPr marL="514350" indent="23813" algn="l" defTabSz="1169988"/>
            <a:r>
              <a:rPr lang="en-CA" altLang="en-US" sz="2800" dirty="0" smtClean="0">
                <a:solidFill>
                  <a:srgbClr val="000000"/>
                </a:solidFill>
                <a:hlinkClick r:id="rId3"/>
              </a:rPr>
              <a:t>www.youtube.com/watch?v=8tsNMyyTL2s&amp;list=PLnOSH5j1sQh-fsU47kzcB3K6IXLwnu3Fx</a:t>
            </a:r>
            <a:endParaRPr lang="en-CA" altLang="en-US" sz="2800" dirty="0">
              <a:solidFill>
                <a:srgbClr val="000000"/>
              </a:solidFill>
            </a:endParaRPr>
          </a:p>
          <a:p>
            <a:pPr marL="514350" indent="-514350" algn="l" defTabSz="1169988">
              <a:buFont typeface="+mj-lt"/>
              <a:buAutoNum type="arabicPeriod" startAt="2"/>
            </a:pPr>
            <a:r>
              <a:rPr lang="es-ES" sz="2800" dirty="0">
                <a:solidFill>
                  <a:srgbClr val="000000"/>
                </a:solidFill>
              </a:rPr>
              <a:t>como no voy a decir - </a:t>
            </a:r>
            <a:r>
              <a:rPr lang="es-ES" sz="2800" dirty="0" err="1">
                <a:solidFill>
                  <a:srgbClr val="000000"/>
                </a:solidFill>
              </a:rPr>
              <a:t>luis</a:t>
            </a:r>
            <a:r>
              <a:rPr lang="es-ES" sz="2800" dirty="0">
                <a:solidFill>
                  <a:srgbClr val="000000"/>
                </a:solidFill>
              </a:rPr>
              <a:t> silva (llanos venezolanos)</a:t>
            </a:r>
          </a:p>
          <a:p>
            <a:pPr marL="514350" indent="23813" algn="l" defTabSz="1169988"/>
            <a:r>
              <a:rPr lang="en-CA" altLang="en-US" sz="2800" dirty="0" smtClean="0">
                <a:hlinkClick r:id="rId4"/>
              </a:rPr>
              <a:t>www.youtube.com/watch?v=6Ptjedvauw8&amp;list=PL701C183084AC80FB</a:t>
            </a:r>
            <a:endParaRPr lang="en-CA" alt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938" y="1412776"/>
            <a:ext cx="730043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Which culture would understand each piece of art?</a:t>
            </a:r>
          </a:p>
        </p:txBody>
      </p:sp>
    </p:spTree>
    <p:extLst>
      <p:ext uri="{BB962C8B-B14F-4D97-AF65-F5344CB8AC3E}">
        <p14:creationId xmlns:p14="http://schemas.microsoft.com/office/powerpoint/2010/main" val="29626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484784"/>
            <a:ext cx="7704856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en-CA" sz="3400" b="1" dirty="0"/>
              <a:t>Ludwig Wittgenstein</a:t>
            </a:r>
            <a:endParaRPr lang="en-CA" sz="1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59832" y="2060848"/>
            <a:ext cx="4186973" cy="27865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Felt it is not enough to say we like or dislike a piece of art.  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We must have some knowledge in order to appreciate it.   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This could involve understanding the context, the culture or the process.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4859" y="5013176"/>
            <a:ext cx="6861477" cy="1029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n-CA" sz="2000" spc="-150" dirty="0" smtClean="0">
                <a:solidFill>
                  <a:srgbClr val="000000"/>
                </a:solidFill>
              </a:rPr>
              <a:t>This piece of art was created using an ancient Aboriginal Art  form. It was created by biting birch bark with your teeth.</a:t>
            </a:r>
          </a:p>
          <a:p>
            <a:pPr algn="l">
              <a:buClr>
                <a:srgbClr val="009999"/>
              </a:buClr>
            </a:pPr>
            <a:r>
              <a:rPr lang="en-CA" sz="2000" spc="-150" dirty="0">
                <a:solidFill>
                  <a:srgbClr val="000000"/>
                </a:solidFill>
              </a:rPr>
              <a:t>https://www.youtube.com/watch?v=bFJaa9ndAts</a:t>
            </a:r>
          </a:p>
          <a:p>
            <a:pPr algn="l">
              <a:buClr>
                <a:srgbClr val="009999"/>
              </a:buClr>
            </a:pPr>
            <a:endParaRPr lang="en-CA" sz="2000" spc="-1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0" y="2013846"/>
            <a:ext cx="1825912" cy="2639290"/>
          </a:xfrm>
          <a:prstGeom prst="rect">
            <a:avLst/>
          </a:prstGeom>
          <a:ln w="63500"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14495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794596"/>
            <a:ext cx="7704856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en-CA" sz="3400" b="1" dirty="0" smtClean="0"/>
              <a:t>Wittgenstein </a:t>
            </a:r>
            <a:r>
              <a:rPr lang="en-CA" sz="1600" dirty="0"/>
              <a:t>continued</a:t>
            </a:r>
            <a:endParaRPr lang="en-CA" sz="1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7584" y="2370660"/>
            <a:ext cx="6768752" cy="27865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400" spc="-150" dirty="0">
                <a:solidFill>
                  <a:srgbClr val="000000"/>
                </a:solidFill>
              </a:rPr>
              <a:t>We have to know something about painting to appreciate a painting or about music to appreciate a song.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400" spc="-15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400" spc="-150" dirty="0">
                <a:solidFill>
                  <a:srgbClr val="000000"/>
                </a:solidFill>
              </a:rPr>
              <a:t>Wittgenstein feels that we are mostly limited by language.  How would you explain what rap sounds like to someone who has grown up in a rain forest? </a:t>
            </a:r>
          </a:p>
        </p:txBody>
      </p:sp>
    </p:spTree>
    <p:extLst>
      <p:ext uri="{BB962C8B-B14F-4D97-AF65-F5344CB8AC3E}">
        <p14:creationId xmlns:p14="http://schemas.microsoft.com/office/powerpoint/2010/main" val="16033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55576" y="1268760"/>
            <a:ext cx="3168352" cy="4680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s-ES" sz="1600" spc="-150" dirty="0">
                <a:solidFill>
                  <a:srgbClr val="000000"/>
                </a:solidFill>
              </a:rPr>
              <a:t>Verbos irregulares:</a:t>
            </a:r>
          </a:p>
          <a:p>
            <a:pPr algn="l">
              <a:buClr>
                <a:srgbClr val="009999"/>
              </a:buClr>
            </a:pPr>
            <a:endParaRPr lang="es-ES" sz="1600" spc="-150" dirty="0">
              <a:solidFill>
                <a:srgbClr val="000000"/>
              </a:solidFill>
            </a:endParaRPr>
          </a:p>
          <a:p>
            <a:pPr algn="l">
              <a:buClr>
                <a:srgbClr val="009999"/>
              </a:buClr>
            </a:pPr>
            <a:r>
              <a:rPr lang="es-ES" sz="1600" spc="-150" dirty="0">
                <a:solidFill>
                  <a:srgbClr val="000000"/>
                </a:solidFill>
              </a:rPr>
              <a:t>Estos son unos verbos que, a paso de tortuga,</a:t>
            </a:r>
            <a:br>
              <a:rPr lang="es-ES" sz="1600" spc="-150" dirty="0">
                <a:solidFill>
                  <a:srgbClr val="000000"/>
                </a:solidFill>
              </a:rPr>
            </a:br>
            <a:r>
              <a:rPr lang="es-ES" sz="1600" spc="-150" dirty="0">
                <a:solidFill>
                  <a:srgbClr val="000000"/>
                </a:solidFill>
              </a:rPr>
              <a:t>Yo conjugo,</a:t>
            </a:r>
            <a:br>
              <a:rPr lang="es-ES" sz="1600" spc="-150" dirty="0">
                <a:solidFill>
                  <a:srgbClr val="000000"/>
                </a:solidFill>
              </a:rPr>
            </a:br>
            <a:r>
              <a:rPr lang="es-ES" sz="1600" spc="-150" dirty="0">
                <a:solidFill>
                  <a:srgbClr val="000000"/>
                </a:solidFill>
              </a:rPr>
              <a:t>Tú </a:t>
            </a:r>
            <a:r>
              <a:rPr lang="es-ES" sz="1600" spc="-150" dirty="0" err="1">
                <a:solidFill>
                  <a:srgbClr val="000000"/>
                </a:solidFill>
              </a:rPr>
              <a:t>conugas</a:t>
            </a:r>
            <a:r>
              <a:rPr lang="es-ES" sz="1600" spc="-150" dirty="0">
                <a:solidFill>
                  <a:srgbClr val="000000"/>
                </a:solidFill>
              </a:rPr>
              <a:t>,</a:t>
            </a:r>
            <a:br>
              <a:rPr lang="es-ES" sz="1600" spc="-150" dirty="0">
                <a:solidFill>
                  <a:srgbClr val="000000"/>
                </a:solidFill>
              </a:rPr>
            </a:br>
            <a:r>
              <a:rPr lang="es-ES" sz="1600" spc="-150" dirty="0">
                <a:solidFill>
                  <a:srgbClr val="000000"/>
                </a:solidFill>
              </a:rPr>
              <a:t>Él conjuga…</a:t>
            </a:r>
          </a:p>
          <a:p>
            <a:pPr algn="l">
              <a:buClr>
                <a:srgbClr val="009999"/>
              </a:buClr>
            </a:pPr>
            <a:r>
              <a:rPr lang="es-ES" sz="1600" spc="-150" dirty="0">
                <a:solidFill>
                  <a:srgbClr val="000000"/>
                </a:solidFill>
              </a:rPr>
              <a:t/>
            </a:r>
            <a:br>
              <a:rPr lang="es-ES" sz="1600" spc="-150" dirty="0">
                <a:solidFill>
                  <a:srgbClr val="000000"/>
                </a:solidFill>
              </a:rPr>
            </a:br>
            <a:r>
              <a:rPr lang="es-ES" sz="1600" spc="-150" dirty="0">
                <a:solidFill>
                  <a:srgbClr val="000000"/>
                </a:solidFill>
              </a:rPr>
              <a:t>Como sin garantías todo el mundo se inhibe</a:t>
            </a:r>
            <a:br>
              <a:rPr lang="es-ES" sz="1600" spc="-150" dirty="0">
                <a:solidFill>
                  <a:srgbClr val="000000"/>
                </a:solidFill>
              </a:rPr>
            </a:br>
            <a:r>
              <a:rPr lang="es-ES" sz="1600" spc="-150" dirty="0">
                <a:solidFill>
                  <a:srgbClr val="000000"/>
                </a:solidFill>
              </a:rPr>
              <a:t>Yo no escribo,</a:t>
            </a:r>
            <a:br>
              <a:rPr lang="es-ES" sz="1600" spc="-150" dirty="0">
                <a:solidFill>
                  <a:srgbClr val="000000"/>
                </a:solidFill>
              </a:rPr>
            </a:br>
            <a:r>
              <a:rPr lang="es-ES" sz="1600" spc="-150" dirty="0">
                <a:solidFill>
                  <a:srgbClr val="000000"/>
                </a:solidFill>
              </a:rPr>
              <a:t>Tú no escribes</a:t>
            </a:r>
            <a:br>
              <a:rPr lang="es-ES" sz="1600" spc="-150" dirty="0">
                <a:solidFill>
                  <a:srgbClr val="000000"/>
                </a:solidFill>
              </a:rPr>
            </a:br>
            <a:r>
              <a:rPr lang="es-ES" sz="1600" spc="-150" dirty="0">
                <a:solidFill>
                  <a:srgbClr val="000000"/>
                </a:solidFill>
              </a:rPr>
              <a:t>Él no escribe</a:t>
            </a:r>
          </a:p>
          <a:p>
            <a:pPr algn="l">
              <a:buClr>
                <a:srgbClr val="009999"/>
              </a:buClr>
            </a:pPr>
            <a:r>
              <a:rPr lang="es-ES" sz="1600" spc="-150" dirty="0">
                <a:solidFill>
                  <a:srgbClr val="000000"/>
                </a:solidFill>
              </a:rPr>
              <a:t/>
            </a:r>
            <a:br>
              <a:rPr lang="es-ES" sz="1600" spc="-150" dirty="0">
                <a:solidFill>
                  <a:srgbClr val="000000"/>
                </a:solidFill>
              </a:rPr>
            </a:br>
            <a:r>
              <a:rPr lang="es-ES" sz="1600" spc="-150" dirty="0">
                <a:solidFill>
                  <a:srgbClr val="000000"/>
                </a:solidFill>
              </a:rPr>
              <a:t>Pues de escribir las cosas que uno tiene en el seso</a:t>
            </a:r>
            <a:br>
              <a:rPr lang="es-ES" sz="1600" spc="-150" dirty="0">
                <a:solidFill>
                  <a:srgbClr val="000000"/>
                </a:solidFill>
              </a:rPr>
            </a:br>
            <a:r>
              <a:rPr lang="es-ES" sz="1600" spc="-150" dirty="0">
                <a:solidFill>
                  <a:srgbClr val="000000"/>
                </a:solidFill>
              </a:rPr>
              <a:t>Yo voy preso,</a:t>
            </a:r>
            <a:br>
              <a:rPr lang="es-ES" sz="1600" spc="-150" dirty="0">
                <a:solidFill>
                  <a:srgbClr val="000000"/>
                </a:solidFill>
              </a:rPr>
            </a:br>
            <a:r>
              <a:rPr lang="es-ES" sz="1600" spc="-150" dirty="0">
                <a:solidFill>
                  <a:srgbClr val="000000"/>
                </a:solidFill>
              </a:rPr>
              <a:t>Tú vas preso</a:t>
            </a:r>
            <a:br>
              <a:rPr lang="es-ES" sz="1600" spc="-150" dirty="0">
                <a:solidFill>
                  <a:srgbClr val="000000"/>
                </a:solidFill>
              </a:rPr>
            </a:br>
            <a:r>
              <a:rPr lang="es-ES" sz="1600" spc="-150" dirty="0">
                <a:solidFill>
                  <a:srgbClr val="000000"/>
                </a:solidFill>
              </a:rPr>
              <a:t>Él va preso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1196752"/>
            <a:ext cx="3456384" cy="4896544"/>
          </a:xfrm>
          <a:prstGeom prst="rect">
            <a:avLst/>
          </a:prstGeom>
          <a:noFill/>
          <a:ln w="635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6016" y="1207168"/>
            <a:ext cx="4032448" cy="27865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400" spc="-150" dirty="0">
                <a:solidFill>
                  <a:srgbClr val="000000"/>
                </a:solidFill>
              </a:rPr>
              <a:t>We have to know something about painting to appreciate a painting or about music to appreciate a song.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400" spc="-15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400" spc="-150" dirty="0">
                <a:solidFill>
                  <a:srgbClr val="000000"/>
                </a:solidFill>
              </a:rPr>
              <a:t>This is a poem of the late Venezuelan poet </a:t>
            </a:r>
            <a:r>
              <a:rPr lang="en-CA" sz="2400" spc="-150" dirty="0" err="1">
                <a:solidFill>
                  <a:srgbClr val="000000"/>
                </a:solidFill>
              </a:rPr>
              <a:t>Aquiles</a:t>
            </a:r>
            <a:r>
              <a:rPr lang="en-CA" sz="2400" spc="-150" dirty="0">
                <a:solidFill>
                  <a:srgbClr val="000000"/>
                </a:solidFill>
              </a:rPr>
              <a:t> </a:t>
            </a:r>
            <a:r>
              <a:rPr lang="en-CA" sz="2400" spc="-150" dirty="0" err="1">
                <a:solidFill>
                  <a:srgbClr val="000000"/>
                </a:solidFill>
              </a:rPr>
              <a:t>Nazoa</a:t>
            </a:r>
            <a:r>
              <a:rPr lang="en-CA" sz="2400" spc="-150" dirty="0">
                <a:solidFill>
                  <a:srgbClr val="000000"/>
                </a:solidFill>
              </a:rPr>
              <a:t>.  It is considered a Venezuelan </a:t>
            </a:r>
            <a:r>
              <a:rPr lang="en-CA" sz="2400" spc="-150" dirty="0" smtClean="0">
                <a:solidFill>
                  <a:srgbClr val="000000"/>
                </a:solidFill>
              </a:rPr>
              <a:t>classic.</a:t>
            </a:r>
            <a:endParaRPr lang="en-CA" sz="24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99592" y="1484784"/>
            <a:ext cx="2952328" cy="4680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n-CA" sz="1600" spc="-150" dirty="0">
                <a:solidFill>
                  <a:srgbClr val="000000"/>
                </a:solidFill>
              </a:rPr>
              <a:t>These are some verbs that, slow like a turtle</a:t>
            </a:r>
            <a:br>
              <a:rPr lang="en-CA" sz="1600" spc="-150" dirty="0">
                <a:solidFill>
                  <a:srgbClr val="000000"/>
                </a:solidFill>
              </a:rPr>
            </a:br>
            <a:endParaRPr lang="en-CA" sz="1600" spc="-150" dirty="0">
              <a:solidFill>
                <a:srgbClr val="000000"/>
              </a:solidFill>
            </a:endParaRPr>
          </a:p>
          <a:p>
            <a:pPr algn="l">
              <a:buClr>
                <a:srgbClr val="009999"/>
              </a:buClr>
            </a:pPr>
            <a:r>
              <a:rPr lang="en-CA" sz="1600" spc="-150" dirty="0">
                <a:solidFill>
                  <a:srgbClr val="000000"/>
                </a:solidFill>
              </a:rPr>
              <a:t>I conjugate</a:t>
            </a:r>
            <a:br>
              <a:rPr lang="en-CA" sz="1600" spc="-150" dirty="0">
                <a:solidFill>
                  <a:srgbClr val="000000"/>
                </a:solidFill>
              </a:rPr>
            </a:br>
            <a:r>
              <a:rPr lang="en-CA" sz="1600" spc="-150" dirty="0">
                <a:solidFill>
                  <a:srgbClr val="000000"/>
                </a:solidFill>
              </a:rPr>
              <a:t>You conjugate</a:t>
            </a:r>
            <a:br>
              <a:rPr lang="en-CA" sz="1600" spc="-150" dirty="0">
                <a:solidFill>
                  <a:srgbClr val="000000"/>
                </a:solidFill>
              </a:rPr>
            </a:br>
            <a:r>
              <a:rPr lang="en-CA" sz="1600" spc="-150" dirty="0">
                <a:solidFill>
                  <a:srgbClr val="000000"/>
                </a:solidFill>
              </a:rPr>
              <a:t>He conjugates</a:t>
            </a:r>
          </a:p>
          <a:p>
            <a:pPr algn="l">
              <a:buClr>
                <a:srgbClr val="009999"/>
              </a:buClr>
            </a:pPr>
            <a:r>
              <a:rPr lang="en-CA" sz="1600" spc="-150" dirty="0">
                <a:solidFill>
                  <a:srgbClr val="000000"/>
                </a:solidFill>
              </a:rPr>
              <a:t/>
            </a:r>
            <a:br>
              <a:rPr lang="en-CA" sz="1600" spc="-150" dirty="0">
                <a:solidFill>
                  <a:srgbClr val="000000"/>
                </a:solidFill>
              </a:rPr>
            </a:br>
            <a:r>
              <a:rPr lang="en-CA" sz="1600" spc="-150" dirty="0">
                <a:solidFill>
                  <a:srgbClr val="000000"/>
                </a:solidFill>
              </a:rPr>
              <a:t>And since everyone is afraid with the lack of constitutional rights</a:t>
            </a:r>
            <a:br>
              <a:rPr lang="en-CA" sz="1600" spc="-150" dirty="0">
                <a:solidFill>
                  <a:srgbClr val="000000"/>
                </a:solidFill>
              </a:rPr>
            </a:br>
            <a:r>
              <a:rPr lang="en-CA" sz="1600" spc="-150" dirty="0">
                <a:solidFill>
                  <a:srgbClr val="000000"/>
                </a:solidFill>
              </a:rPr>
              <a:t>I don’t write</a:t>
            </a:r>
            <a:br>
              <a:rPr lang="en-CA" sz="1600" spc="-150" dirty="0">
                <a:solidFill>
                  <a:srgbClr val="000000"/>
                </a:solidFill>
              </a:rPr>
            </a:br>
            <a:r>
              <a:rPr lang="en-CA" sz="1600" spc="-150" dirty="0">
                <a:solidFill>
                  <a:srgbClr val="000000"/>
                </a:solidFill>
              </a:rPr>
              <a:t>You don’t write</a:t>
            </a:r>
            <a:br>
              <a:rPr lang="en-CA" sz="1600" spc="-150" dirty="0">
                <a:solidFill>
                  <a:srgbClr val="000000"/>
                </a:solidFill>
              </a:rPr>
            </a:br>
            <a:r>
              <a:rPr lang="en-CA" sz="1600" spc="-150" dirty="0">
                <a:solidFill>
                  <a:srgbClr val="000000"/>
                </a:solidFill>
              </a:rPr>
              <a:t>He doesn’t write</a:t>
            </a:r>
          </a:p>
          <a:p>
            <a:pPr algn="l">
              <a:buClr>
                <a:srgbClr val="009999"/>
              </a:buClr>
            </a:pPr>
            <a:r>
              <a:rPr lang="en-CA" sz="1600" spc="-150" dirty="0">
                <a:solidFill>
                  <a:srgbClr val="000000"/>
                </a:solidFill>
              </a:rPr>
              <a:t/>
            </a:r>
            <a:br>
              <a:rPr lang="en-CA" sz="1600" spc="-150" dirty="0">
                <a:solidFill>
                  <a:srgbClr val="000000"/>
                </a:solidFill>
              </a:rPr>
            </a:br>
            <a:r>
              <a:rPr lang="en-CA" sz="1600" spc="-150" dirty="0">
                <a:solidFill>
                  <a:srgbClr val="000000"/>
                </a:solidFill>
              </a:rPr>
              <a:t>For if one writes all the thoughts under the veil</a:t>
            </a:r>
            <a:br>
              <a:rPr lang="en-CA" sz="1600" spc="-150" dirty="0">
                <a:solidFill>
                  <a:srgbClr val="000000"/>
                </a:solidFill>
              </a:rPr>
            </a:br>
            <a:r>
              <a:rPr lang="en-CA" sz="1600" spc="-150" dirty="0">
                <a:solidFill>
                  <a:srgbClr val="000000"/>
                </a:solidFill>
              </a:rPr>
              <a:t>I go to jail</a:t>
            </a:r>
            <a:br>
              <a:rPr lang="en-CA" sz="1600" spc="-150" dirty="0">
                <a:solidFill>
                  <a:srgbClr val="000000"/>
                </a:solidFill>
              </a:rPr>
            </a:br>
            <a:r>
              <a:rPr lang="en-CA" sz="1600" spc="-150" dirty="0">
                <a:solidFill>
                  <a:srgbClr val="000000"/>
                </a:solidFill>
              </a:rPr>
              <a:t>You go to jail</a:t>
            </a:r>
            <a:br>
              <a:rPr lang="en-CA" sz="1600" spc="-150" dirty="0">
                <a:solidFill>
                  <a:srgbClr val="000000"/>
                </a:solidFill>
              </a:rPr>
            </a:br>
            <a:r>
              <a:rPr lang="en-CA" sz="1600" spc="-150" dirty="0">
                <a:solidFill>
                  <a:srgbClr val="000000"/>
                </a:solidFill>
              </a:rPr>
              <a:t>He goes to jail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1412776"/>
            <a:ext cx="3456384" cy="4680520"/>
          </a:xfrm>
          <a:prstGeom prst="rect">
            <a:avLst/>
          </a:prstGeom>
          <a:noFill/>
          <a:ln w="635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8024" y="2060848"/>
            <a:ext cx="3456384" cy="27865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400" spc="-150" dirty="0">
                <a:solidFill>
                  <a:srgbClr val="000000"/>
                </a:solidFill>
              </a:rPr>
              <a:t>Is it easier to judge this poem now that it is in English?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400" spc="-15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400" spc="-150" dirty="0">
                <a:solidFill>
                  <a:srgbClr val="000000"/>
                </a:solidFill>
              </a:rPr>
              <a:t>What is the connection to Wittgenstein?</a:t>
            </a:r>
          </a:p>
        </p:txBody>
      </p:sp>
    </p:spTree>
    <p:extLst>
      <p:ext uri="{BB962C8B-B14F-4D97-AF65-F5344CB8AC3E}">
        <p14:creationId xmlns:p14="http://schemas.microsoft.com/office/powerpoint/2010/main" val="17296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85411" y="2060848"/>
            <a:ext cx="6826949" cy="3816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ts val="32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CA" sz="2600" spc="-150" dirty="0">
                <a:solidFill>
                  <a:srgbClr val="000000"/>
                </a:solidFill>
              </a:rPr>
              <a:t>Which of the philosophies on art do you feel best suits your perception? Why?</a:t>
            </a:r>
          </a:p>
          <a:p>
            <a:pPr marL="514350" indent="-514350" algn="l">
              <a:lnSpc>
                <a:spcPts val="32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CA" sz="2600" spc="-150" dirty="0">
                <a:solidFill>
                  <a:srgbClr val="000000"/>
                </a:solidFill>
              </a:rPr>
              <a:t>Which philosophy of art do you feel is best reflected in today’s society? Explain your choice.</a:t>
            </a:r>
          </a:p>
          <a:p>
            <a:pPr marL="514350" indent="-514350" algn="l">
              <a:lnSpc>
                <a:spcPts val="32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CA" sz="2600" spc="-150" dirty="0">
                <a:solidFill>
                  <a:srgbClr val="000000"/>
                </a:solidFill>
              </a:rPr>
              <a:t>How does our view on art influence our view of the world? </a:t>
            </a:r>
          </a:p>
          <a:p>
            <a:pPr marL="514350" indent="-514350" algn="l">
              <a:lnSpc>
                <a:spcPts val="32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CA" sz="2600" spc="-150" dirty="0">
                <a:solidFill>
                  <a:srgbClr val="000000"/>
                </a:solidFill>
              </a:rPr>
              <a:t>Revisit your first definition of art? Has it changed? If so how and why?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1484784"/>
            <a:ext cx="730043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Discussion </a:t>
            </a:r>
            <a:r>
              <a:rPr lang="en-CA" sz="3500" b="1" spc="-150" dirty="0" smtClean="0"/>
              <a:t>questions</a:t>
            </a:r>
            <a:endParaRPr lang="en-CA" sz="3500" b="1" spc="-150" dirty="0"/>
          </a:p>
        </p:txBody>
      </p:sp>
    </p:spTree>
    <p:extLst>
      <p:ext uri="{BB962C8B-B14F-4D97-AF65-F5344CB8AC3E}">
        <p14:creationId xmlns:p14="http://schemas.microsoft.com/office/powerpoint/2010/main" val="2974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85411" y="2060848"/>
            <a:ext cx="6826949" cy="3816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500"/>
              </a:lnSpc>
              <a:buClr>
                <a:srgbClr val="009999"/>
              </a:buClr>
            </a:pPr>
            <a:r>
              <a:rPr lang="en-CA" sz="1600" spc="-150" dirty="0" smtClean="0">
                <a:solidFill>
                  <a:srgbClr val="000000"/>
                </a:solidFill>
              </a:rPr>
              <a:t>Images:</a:t>
            </a:r>
          </a:p>
          <a:p>
            <a:pPr algn="l">
              <a:lnSpc>
                <a:spcPts val="1500"/>
              </a:lnSpc>
              <a:buClr>
                <a:srgbClr val="009999"/>
              </a:buClr>
            </a:pPr>
            <a:r>
              <a:rPr lang="en-CA" sz="1600" spc="-150" dirty="0" smtClean="0">
                <a:solidFill>
                  <a:srgbClr val="000000"/>
                </a:solidFill>
              </a:rPr>
              <a:t>The </a:t>
            </a:r>
            <a:r>
              <a:rPr lang="en-CA" sz="1600" spc="-150" dirty="0">
                <a:solidFill>
                  <a:srgbClr val="000000"/>
                </a:solidFill>
              </a:rPr>
              <a:t>Scream, </a:t>
            </a:r>
            <a:r>
              <a:rPr lang="en-CA" sz="1600" spc="-150" dirty="0" err="1">
                <a:solidFill>
                  <a:srgbClr val="000000"/>
                </a:solidFill>
              </a:rPr>
              <a:t>Edvard</a:t>
            </a:r>
            <a:r>
              <a:rPr lang="en-CA" sz="1600" spc="-150" dirty="0">
                <a:solidFill>
                  <a:srgbClr val="000000"/>
                </a:solidFill>
              </a:rPr>
              <a:t> Munch </a:t>
            </a:r>
          </a:p>
          <a:p>
            <a:pPr algn="l">
              <a:lnSpc>
                <a:spcPts val="1500"/>
              </a:lnSpc>
              <a:buClr>
                <a:srgbClr val="009999"/>
              </a:buClr>
            </a:pPr>
            <a:r>
              <a:rPr lang="en-CA" sz="1600" spc="-150" dirty="0">
                <a:solidFill>
                  <a:srgbClr val="000000"/>
                </a:solidFill>
              </a:rPr>
              <a:t>The Scream - 1893 - oil, tempura, and pastel on cardboard. The National Gallery, Oslo, Norway</a:t>
            </a:r>
          </a:p>
          <a:p>
            <a:pPr algn="l">
              <a:lnSpc>
                <a:spcPts val="1500"/>
              </a:lnSpc>
              <a:buClr>
                <a:srgbClr val="009999"/>
              </a:buClr>
            </a:pPr>
            <a:r>
              <a:rPr lang="en-CA" sz="1600" spc="-150" dirty="0" err="1">
                <a:solidFill>
                  <a:srgbClr val="000000"/>
                </a:solidFill>
              </a:rPr>
              <a:t>Retreived</a:t>
            </a:r>
            <a:r>
              <a:rPr lang="en-CA" sz="1600" spc="-150" dirty="0">
                <a:solidFill>
                  <a:srgbClr val="000000"/>
                </a:solidFill>
              </a:rPr>
              <a:t> from: http://www.popspotsnyc.com/The_Scream/Scream_1893.jpg</a:t>
            </a:r>
          </a:p>
          <a:p>
            <a:pPr algn="l">
              <a:lnSpc>
                <a:spcPts val="1500"/>
              </a:lnSpc>
              <a:buClr>
                <a:srgbClr val="009999"/>
              </a:buClr>
            </a:pPr>
            <a:endParaRPr lang="en-CA" sz="1600" spc="-150" dirty="0">
              <a:solidFill>
                <a:srgbClr val="000000"/>
              </a:solidFill>
            </a:endParaRPr>
          </a:p>
          <a:p>
            <a:pPr algn="l">
              <a:lnSpc>
                <a:spcPts val="1500"/>
              </a:lnSpc>
              <a:buClr>
                <a:srgbClr val="009999"/>
              </a:buClr>
            </a:pPr>
            <a:r>
              <a:rPr lang="en-CA" sz="1600" spc="-150" dirty="0">
                <a:solidFill>
                  <a:srgbClr val="000000"/>
                </a:solidFill>
              </a:rPr>
              <a:t>Chris Rock</a:t>
            </a:r>
          </a:p>
          <a:p>
            <a:pPr algn="l">
              <a:lnSpc>
                <a:spcPts val="1500"/>
              </a:lnSpc>
              <a:buClr>
                <a:srgbClr val="009999"/>
              </a:buClr>
            </a:pPr>
            <a:r>
              <a:rPr lang="en-CA" sz="1600" spc="-150" dirty="0">
                <a:solidFill>
                  <a:srgbClr val="000000"/>
                </a:solidFill>
              </a:rPr>
              <a:t>http://rollingout.com/photos/celebrity-photos-photos/comedian-chris-rock-turns-49/#1</a:t>
            </a:r>
          </a:p>
          <a:p>
            <a:pPr algn="l">
              <a:lnSpc>
                <a:spcPts val="1500"/>
              </a:lnSpc>
              <a:buClr>
                <a:srgbClr val="009999"/>
              </a:buClr>
            </a:pPr>
            <a:endParaRPr lang="en-CA" sz="1600" spc="-150" dirty="0">
              <a:solidFill>
                <a:srgbClr val="000000"/>
              </a:solidFill>
            </a:endParaRPr>
          </a:p>
          <a:p>
            <a:pPr algn="l">
              <a:lnSpc>
                <a:spcPts val="1500"/>
              </a:lnSpc>
              <a:buClr>
                <a:srgbClr val="009999"/>
              </a:buClr>
            </a:pPr>
            <a:r>
              <a:rPr lang="en-CA" sz="1600" spc="-150" dirty="0">
                <a:solidFill>
                  <a:srgbClr val="000000"/>
                </a:solidFill>
              </a:rPr>
              <a:t>Simon Cowell</a:t>
            </a:r>
          </a:p>
          <a:p>
            <a:pPr algn="l">
              <a:lnSpc>
                <a:spcPts val="1500"/>
              </a:lnSpc>
              <a:buClr>
                <a:srgbClr val="009999"/>
              </a:buClr>
            </a:pPr>
            <a:r>
              <a:rPr lang="en-CA" sz="1600" spc="-150" dirty="0">
                <a:solidFill>
                  <a:srgbClr val="000000"/>
                </a:solidFill>
              </a:rPr>
              <a:t>http://www.simoncowellonline.com/photos-2013-2/4579198926</a:t>
            </a:r>
          </a:p>
          <a:p>
            <a:pPr algn="l">
              <a:lnSpc>
                <a:spcPts val="1500"/>
              </a:lnSpc>
              <a:buClr>
                <a:srgbClr val="009999"/>
              </a:buClr>
            </a:pPr>
            <a:endParaRPr lang="en-CA" sz="1600" spc="-150" dirty="0">
              <a:solidFill>
                <a:srgbClr val="000000"/>
              </a:solidFill>
            </a:endParaRPr>
          </a:p>
          <a:p>
            <a:pPr algn="l">
              <a:lnSpc>
                <a:spcPts val="1500"/>
              </a:lnSpc>
              <a:buClr>
                <a:srgbClr val="009999"/>
              </a:buClr>
            </a:pPr>
            <a:r>
              <a:rPr lang="en-CA" sz="1600" spc="-150" dirty="0">
                <a:solidFill>
                  <a:srgbClr val="000000"/>
                </a:solidFill>
              </a:rPr>
              <a:t>William Hung</a:t>
            </a:r>
          </a:p>
          <a:p>
            <a:pPr algn="l">
              <a:lnSpc>
                <a:spcPts val="1500"/>
              </a:lnSpc>
              <a:buClr>
                <a:srgbClr val="009999"/>
              </a:buClr>
            </a:pPr>
            <a:r>
              <a:rPr lang="en-CA" sz="1600" spc="-150" dirty="0">
                <a:solidFill>
                  <a:srgbClr val="000000"/>
                </a:solidFill>
              </a:rPr>
              <a:t>http://www.williamhung.net/bio.html</a:t>
            </a:r>
          </a:p>
          <a:p>
            <a:pPr algn="l">
              <a:lnSpc>
                <a:spcPts val="1500"/>
              </a:lnSpc>
              <a:buClr>
                <a:srgbClr val="009999"/>
              </a:buClr>
            </a:pPr>
            <a:r>
              <a:rPr lang="en-CA" sz="1600" spc="-150" dirty="0">
                <a:solidFill>
                  <a:srgbClr val="000000"/>
                </a:solidFill>
              </a:rPr>
              <a:t>Poetry by </a:t>
            </a:r>
            <a:r>
              <a:rPr lang="en-CA" sz="1600" spc="-150" dirty="0" err="1">
                <a:solidFill>
                  <a:srgbClr val="000000"/>
                </a:solidFill>
              </a:rPr>
              <a:t>Aquiles</a:t>
            </a:r>
            <a:r>
              <a:rPr lang="en-CA" sz="1600" spc="-150" dirty="0">
                <a:solidFill>
                  <a:srgbClr val="000000"/>
                </a:solidFill>
              </a:rPr>
              <a:t> </a:t>
            </a:r>
            <a:r>
              <a:rPr lang="en-CA" sz="1600" spc="-150" dirty="0" err="1">
                <a:solidFill>
                  <a:srgbClr val="000000"/>
                </a:solidFill>
              </a:rPr>
              <a:t>Nazoa</a:t>
            </a:r>
            <a:endParaRPr lang="en-CA" sz="1600" spc="-150" dirty="0">
              <a:solidFill>
                <a:srgbClr val="000000"/>
              </a:solidFill>
            </a:endParaRPr>
          </a:p>
          <a:p>
            <a:pPr algn="l">
              <a:lnSpc>
                <a:spcPts val="1500"/>
              </a:lnSpc>
              <a:buClr>
                <a:srgbClr val="009999"/>
              </a:buClr>
            </a:pPr>
            <a:r>
              <a:rPr lang="en-CA" sz="1600" spc="-150" dirty="0">
                <a:solidFill>
                  <a:srgbClr val="000000"/>
                </a:solidFill>
              </a:rPr>
              <a:t>https://globalvoicesonline.org/2008/05/27/venezuela-the-poet-who-enjoyed-the-simple-things-in-life/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1484784"/>
            <a:ext cx="730043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3858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0192" y="1718810"/>
            <a:ext cx="7920880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What is art?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0192" y="2276872"/>
            <a:ext cx="7272808" cy="3816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600" spc="-150" dirty="0">
                <a:solidFill>
                  <a:srgbClr val="000000"/>
                </a:solidFill>
              </a:rPr>
              <a:t>The definition of art is, and has been, hotly debated</a:t>
            </a:r>
            <a:r>
              <a:rPr lang="en-CA" sz="2600" spc="-150" dirty="0" smtClean="0">
                <a:solidFill>
                  <a:srgbClr val="000000"/>
                </a:solidFill>
              </a:rPr>
              <a:t>.</a:t>
            </a:r>
          </a:p>
          <a:p>
            <a:pPr algn="l"/>
            <a:endParaRPr lang="en-CA" sz="900" spc="-150" dirty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How did your group define art?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Is it possible to create one definition of art? Explain.</a:t>
            </a:r>
          </a:p>
        </p:txBody>
      </p:sp>
    </p:spTree>
    <p:extLst>
      <p:ext uri="{BB962C8B-B14F-4D97-AF65-F5344CB8AC3E}">
        <p14:creationId xmlns:p14="http://schemas.microsoft.com/office/powerpoint/2010/main" val="20031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1640" y="1916832"/>
            <a:ext cx="7920880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400" b="1" dirty="0"/>
              <a:t>What are the elements of art?</a:t>
            </a:r>
            <a:endParaRPr lang="en-US" sz="3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2474894"/>
            <a:ext cx="5920040" cy="3816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 smtClean="0">
                <a:solidFill>
                  <a:srgbClr val="000000"/>
                </a:solidFill>
              </a:rPr>
              <a:t>The </a:t>
            </a:r>
            <a:r>
              <a:rPr lang="en-CA" sz="2600" spc="-150" dirty="0">
                <a:solidFill>
                  <a:srgbClr val="000000"/>
                </a:solidFill>
              </a:rPr>
              <a:t>elements of art are the building blocks of a piece of art. </a:t>
            </a:r>
            <a:endParaRPr lang="en-CA" sz="2600" spc="-150" dirty="0" smtClean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600" spc="-150" dirty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Just as atoms form together to make a molecule, these elements form together to make a work of art</a:t>
            </a:r>
            <a:r>
              <a:rPr lang="en-CA" sz="2600" spc="-150" dirty="0" smtClean="0">
                <a:solidFill>
                  <a:srgbClr val="000000"/>
                </a:solidFill>
              </a:rPr>
              <a:t>.</a:t>
            </a:r>
            <a:endParaRPr lang="en-CA" sz="26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0192" y="1412776"/>
            <a:ext cx="7920880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400" b="1" dirty="0"/>
              <a:t>What are the elements of art?</a:t>
            </a:r>
            <a:endParaRPr lang="en-US" sz="3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0192" y="1970838"/>
            <a:ext cx="7720240" cy="3816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 smtClean="0">
                <a:solidFill>
                  <a:srgbClr val="000000"/>
                </a:solidFill>
              </a:rPr>
              <a:t>The </a:t>
            </a:r>
            <a:r>
              <a:rPr lang="en-CA" sz="2600" spc="-150" dirty="0">
                <a:solidFill>
                  <a:srgbClr val="000000"/>
                </a:solidFill>
              </a:rPr>
              <a:t>main elements are:</a:t>
            </a:r>
          </a:p>
          <a:p>
            <a:pPr marL="1341438" indent="-4572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600" spc="-150" dirty="0" smtClean="0">
                <a:solidFill>
                  <a:srgbClr val="000000"/>
                </a:solidFill>
              </a:rPr>
              <a:t>Line         </a:t>
            </a:r>
          </a:p>
          <a:p>
            <a:pPr marL="1341438" indent="-4572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600" spc="-150" dirty="0" smtClean="0">
                <a:solidFill>
                  <a:srgbClr val="000000"/>
                </a:solidFill>
              </a:rPr>
              <a:t>Shape</a:t>
            </a:r>
            <a:endParaRPr lang="en-CA" sz="2600" spc="-150" dirty="0">
              <a:solidFill>
                <a:srgbClr val="000000"/>
              </a:solidFill>
            </a:endParaRPr>
          </a:p>
          <a:p>
            <a:pPr marL="1341438" indent="-4572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600" spc="-150" dirty="0" smtClean="0">
                <a:solidFill>
                  <a:srgbClr val="000000"/>
                </a:solidFill>
              </a:rPr>
              <a:t>Form</a:t>
            </a:r>
          </a:p>
          <a:p>
            <a:pPr marL="1341438" indent="-4572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600" spc="-150" dirty="0" smtClean="0">
                <a:solidFill>
                  <a:srgbClr val="000000"/>
                </a:solidFill>
              </a:rPr>
              <a:t>Space</a:t>
            </a:r>
          </a:p>
          <a:p>
            <a:pPr marL="1341438" indent="-4572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endParaRPr lang="en-CA" sz="800" spc="-150" dirty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 smtClean="0">
                <a:solidFill>
                  <a:srgbClr val="000000"/>
                </a:solidFill>
              </a:rPr>
              <a:t>Artists </a:t>
            </a:r>
            <a:r>
              <a:rPr lang="en-CA" sz="2600" spc="-150" dirty="0">
                <a:solidFill>
                  <a:srgbClr val="000000"/>
                </a:solidFill>
              </a:rPr>
              <a:t>manipulate these elements, mix them in with principles of design and compose a piece of art. 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Not every work has all these elements, but will always have at least two present.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8" y="2424370"/>
            <a:ext cx="2016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600" spc="-150" dirty="0" smtClean="0">
                <a:solidFill>
                  <a:srgbClr val="000000"/>
                </a:solidFill>
                <a:latin typeface="+mj-lt"/>
              </a:rPr>
              <a:t>Texture</a:t>
            </a:r>
            <a:endParaRPr lang="en-CA" sz="2600" spc="-150" dirty="0">
              <a:solidFill>
                <a:srgbClr val="000000"/>
              </a:solidFill>
              <a:latin typeface="+mj-lt"/>
            </a:endParaRPr>
          </a:p>
          <a:p>
            <a:pPr marL="457200" lvl="0" indent="-45720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600" spc="-150" dirty="0">
                <a:solidFill>
                  <a:srgbClr val="000000"/>
                </a:solidFill>
                <a:latin typeface="+mj-lt"/>
              </a:rPr>
              <a:t>Value</a:t>
            </a:r>
          </a:p>
          <a:p>
            <a:pPr marL="457200" lvl="0" indent="-45720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600" spc="-150" dirty="0">
                <a:solidFill>
                  <a:srgbClr val="000000"/>
                </a:solidFill>
                <a:latin typeface="+mj-lt"/>
              </a:rPr>
              <a:t>Colour</a:t>
            </a:r>
          </a:p>
        </p:txBody>
      </p:sp>
    </p:spTree>
    <p:extLst>
      <p:ext uri="{BB962C8B-B14F-4D97-AF65-F5344CB8AC3E}">
        <p14:creationId xmlns:p14="http://schemas.microsoft.com/office/powerpoint/2010/main" val="42069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1772816"/>
            <a:ext cx="8265536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400" b="1" dirty="0"/>
              <a:t>Why are the elements of art important?</a:t>
            </a:r>
            <a:endParaRPr lang="en-US" sz="3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276872"/>
            <a:ext cx="7720240" cy="3816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A person can't create art without utilizing at least a few of them. No elements, no art, end of story. </a:t>
            </a:r>
            <a:endParaRPr lang="en-CA" sz="2600" spc="-150" dirty="0" smtClean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800" spc="-150" dirty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Knowing what the elements of art are enables us to</a:t>
            </a:r>
            <a:r>
              <a:rPr lang="en-CA" sz="2600" spc="-150" dirty="0" smtClean="0">
                <a:solidFill>
                  <a:srgbClr val="000000"/>
                </a:solidFill>
              </a:rPr>
              <a:t>: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900" spc="-150" dirty="0" smtClean="0">
              <a:solidFill>
                <a:srgbClr val="000000"/>
              </a:solidFill>
            </a:endParaRPr>
          </a:p>
          <a:p>
            <a:pPr marL="1073150" indent="-514350" algn="l">
              <a:buClr>
                <a:srgbClr val="009999"/>
              </a:buClr>
              <a:buFont typeface="+mj-lt"/>
              <a:buAutoNum type="arabicPeriod"/>
            </a:pPr>
            <a:r>
              <a:rPr lang="en-CA" sz="2600" spc="-150" dirty="0">
                <a:solidFill>
                  <a:srgbClr val="000000"/>
                </a:solidFill>
              </a:rPr>
              <a:t>Describe what an artist has done, </a:t>
            </a:r>
          </a:p>
          <a:p>
            <a:pPr marL="1073150" indent="-514350" algn="l">
              <a:buClr>
                <a:srgbClr val="009999"/>
              </a:buClr>
              <a:buFont typeface="+mj-lt"/>
              <a:buAutoNum type="arabicPeriod"/>
            </a:pPr>
            <a:r>
              <a:rPr lang="en-CA" sz="2600" spc="-150" dirty="0">
                <a:solidFill>
                  <a:srgbClr val="000000"/>
                </a:solidFill>
              </a:rPr>
              <a:t>Analyze what is going on in a particular piece </a:t>
            </a:r>
          </a:p>
          <a:p>
            <a:pPr marL="1073150" indent="-514350" algn="l">
              <a:buClr>
                <a:srgbClr val="009999"/>
              </a:buClr>
              <a:buFont typeface="+mj-lt"/>
              <a:buAutoNum type="arabicPeriod"/>
            </a:pPr>
            <a:r>
              <a:rPr lang="en-CA" sz="2600" spc="-150" dirty="0">
                <a:solidFill>
                  <a:srgbClr val="000000"/>
                </a:solidFill>
              </a:rPr>
              <a:t>Communicate our thoughts and findings using a common language.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6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268760"/>
            <a:ext cx="2160240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Image #1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3568" y="5788848"/>
            <a:ext cx="2592288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Mona Lisa, Leonardo Da Vinci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0612"/>
            <a:ext cx="2598209" cy="3848844"/>
          </a:xfrm>
          <a:prstGeom prst="rect">
            <a:avLst/>
          </a:prstGeom>
          <a:solidFill>
            <a:srgbClr val="009999"/>
          </a:solidFill>
          <a:ln w="63500">
            <a:solidFill>
              <a:srgbClr val="009999"/>
            </a:solidFill>
          </a:ln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23928" y="2636912"/>
            <a:ext cx="4407872" cy="3816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Is this art? Why or why not? What elements does it have or not have?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6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268760"/>
            <a:ext cx="2160240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Image </a:t>
            </a:r>
            <a:r>
              <a:rPr lang="en-US" sz="3400" b="1" dirty="0" smtClean="0"/>
              <a:t>#2</a:t>
            </a:r>
            <a:endParaRPr lang="en-US" sz="3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5788848"/>
            <a:ext cx="2592288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Image credit: Taina Kanerva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23928" y="2636912"/>
            <a:ext cx="4407872" cy="3816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600" spc="-150" dirty="0">
                <a:solidFill>
                  <a:srgbClr val="000000"/>
                </a:solidFill>
              </a:rPr>
              <a:t>Is this art? Why or why not? What elements does it have or not have?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600" spc="-1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696" y="1869886"/>
            <a:ext cx="2270136" cy="3791362"/>
          </a:xfrm>
          <a:prstGeom prst="rect">
            <a:avLst/>
          </a:prstGeom>
          <a:noFill/>
          <a:ln w="635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ommon Threads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btitle/title slide">
  <a:themeElements>
    <a:clrScheme name="Custom 6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7F7F7F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fo slide">
  <a:themeElements>
    <a:clrScheme name="Custom 5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A6A2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ommon Threads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mon Threads">
      <a:majorFont>
        <a:latin typeface="Incised901 Lt BT"/>
        <a:ea typeface=""/>
        <a:cs typeface=""/>
      </a:majorFont>
      <a:minorFont>
        <a:latin typeface="Incised901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1687</Words>
  <Application>Microsoft Office PowerPoint</Application>
  <PresentationFormat>On-screen Show (4:3)</PresentationFormat>
  <Paragraphs>211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Incised901 Lt BT</vt:lpstr>
      <vt:lpstr>Wingdings</vt:lpstr>
      <vt:lpstr>Custom Design</vt:lpstr>
      <vt:lpstr>subtitle/title slide</vt:lpstr>
      <vt:lpstr>info slide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ferorek</dc:creator>
  <cp:lastModifiedBy>Ferorelli, Kristina</cp:lastModifiedBy>
  <cp:revision>100</cp:revision>
  <cp:lastPrinted>2016-01-20T18:11:02Z</cp:lastPrinted>
  <dcterms:created xsi:type="dcterms:W3CDTF">2015-05-19T15:54:27Z</dcterms:created>
  <dcterms:modified xsi:type="dcterms:W3CDTF">2016-11-15T16:30:36Z</dcterms:modified>
</cp:coreProperties>
</file>